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51"/>
  </p:notesMasterIdLst>
  <p:sldIdLst>
    <p:sldId id="256" r:id="rId2"/>
    <p:sldId id="310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4" r:id="rId14"/>
    <p:sldId id="289" r:id="rId15"/>
    <p:sldId id="275" r:id="rId16"/>
    <p:sldId id="276" r:id="rId17"/>
    <p:sldId id="277" r:id="rId18"/>
    <p:sldId id="291" r:id="rId19"/>
    <p:sldId id="278" r:id="rId20"/>
    <p:sldId id="290" r:id="rId21"/>
    <p:sldId id="288" r:id="rId22"/>
    <p:sldId id="292" r:id="rId23"/>
    <p:sldId id="295" r:id="rId24"/>
    <p:sldId id="270" r:id="rId25"/>
    <p:sldId id="271" r:id="rId26"/>
    <p:sldId id="272" r:id="rId27"/>
    <p:sldId id="273" r:id="rId28"/>
    <p:sldId id="269" r:id="rId29"/>
    <p:sldId id="281" r:id="rId30"/>
    <p:sldId id="282" r:id="rId31"/>
    <p:sldId id="283" r:id="rId32"/>
    <p:sldId id="284" r:id="rId33"/>
    <p:sldId id="285" r:id="rId34"/>
    <p:sldId id="286" r:id="rId35"/>
    <p:sldId id="296" r:id="rId36"/>
    <p:sldId id="313" r:id="rId37"/>
    <p:sldId id="297" r:id="rId38"/>
    <p:sldId id="293" r:id="rId39"/>
    <p:sldId id="294" r:id="rId40"/>
    <p:sldId id="309" r:id="rId41"/>
    <p:sldId id="303" r:id="rId42"/>
    <p:sldId id="307" r:id="rId43"/>
    <p:sldId id="308" r:id="rId44"/>
    <p:sldId id="306" r:id="rId45"/>
    <p:sldId id="305" r:id="rId46"/>
    <p:sldId id="311" r:id="rId47"/>
    <p:sldId id="312" r:id="rId48"/>
    <p:sldId id="287" r:id="rId49"/>
    <p:sldId id="298" r:id="rId50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4A41C"/>
    <a:srgbClr val="1966B3"/>
    <a:srgbClr val="FF9900"/>
    <a:srgbClr val="FF3300"/>
    <a:srgbClr val="FF0000"/>
    <a:srgbClr val="FFFF00"/>
    <a:srgbClr val="C1D1D3"/>
    <a:srgbClr val="5A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1036" autoAdjust="0"/>
  </p:normalViewPr>
  <p:slideViewPr>
    <p:cSldViewPr>
      <p:cViewPr varScale="1">
        <p:scale>
          <a:sx n="91" d="100"/>
          <a:sy n="91" d="100"/>
        </p:scale>
        <p:origin x="-13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0AFF3-6C96-446A-B86C-E53B4CF764C6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B70CE375-8931-4171-8AA2-B2D17EB3858F}">
      <dgm:prSet phldrT="[文本]"/>
      <dgm:spPr/>
      <dgm:t>
        <a:bodyPr/>
        <a:lstStyle/>
        <a:p>
          <a:r>
            <a:rPr lang="en-AU" altLang="zh-CN" dirty="0" smtClean="0"/>
            <a:t>Ads Engine</a:t>
          </a:r>
          <a:endParaRPr lang="zh-CN" altLang="en-US" dirty="0"/>
        </a:p>
      </dgm:t>
    </dgm:pt>
    <dgm:pt modelId="{1F5FB04B-17FB-4747-AE86-A2A32F64E81C}" type="parTrans" cxnId="{DE5200B4-80AA-44D9-BA67-41AFF0A76074}">
      <dgm:prSet/>
      <dgm:spPr/>
      <dgm:t>
        <a:bodyPr/>
        <a:lstStyle/>
        <a:p>
          <a:endParaRPr lang="zh-CN" altLang="en-US"/>
        </a:p>
      </dgm:t>
    </dgm:pt>
    <dgm:pt modelId="{3D46ED01-D248-4251-87F3-BC49A4545C7B}" type="sibTrans" cxnId="{DE5200B4-80AA-44D9-BA67-41AFF0A76074}">
      <dgm:prSet/>
      <dgm:spPr/>
      <dgm:t>
        <a:bodyPr/>
        <a:lstStyle/>
        <a:p>
          <a:endParaRPr lang="zh-CN" altLang="en-US"/>
        </a:p>
      </dgm:t>
    </dgm:pt>
    <dgm:pt modelId="{A0BA70CE-334A-4785-8C00-6676412478C6}">
      <dgm:prSet phldrT="[文本]" custT="1"/>
      <dgm:spPr/>
      <dgm:t>
        <a:bodyPr lIns="0" rIns="0"/>
        <a:lstStyle/>
        <a:p>
          <a:r>
            <a:rPr lang="en-AU" altLang="zh-CN" sz="1400" dirty="0" smtClean="0"/>
            <a:t>Knowledge Base</a:t>
          </a:r>
          <a:endParaRPr lang="zh-CN" altLang="en-US" sz="1400" dirty="0"/>
        </a:p>
      </dgm:t>
    </dgm:pt>
    <dgm:pt modelId="{FDA11829-EED8-4930-9976-5414898469CF}" type="parTrans" cxnId="{46E3749F-0960-4800-AF3D-829303622951}">
      <dgm:prSet/>
      <dgm:spPr/>
      <dgm:t>
        <a:bodyPr/>
        <a:lstStyle/>
        <a:p>
          <a:endParaRPr lang="zh-CN" altLang="en-US"/>
        </a:p>
      </dgm:t>
    </dgm:pt>
    <dgm:pt modelId="{87639F1D-E4A2-45F2-B789-3CEED90317FA}" type="sibTrans" cxnId="{46E3749F-0960-4800-AF3D-829303622951}">
      <dgm:prSet/>
      <dgm:spPr/>
      <dgm:t>
        <a:bodyPr/>
        <a:lstStyle/>
        <a:p>
          <a:endParaRPr lang="zh-CN" altLang="en-US"/>
        </a:p>
      </dgm:t>
    </dgm:pt>
    <dgm:pt modelId="{33921D69-C63A-44AE-86B2-5434E7179D20}">
      <dgm:prSet phldrT="[文本]"/>
      <dgm:spPr/>
      <dgm:t>
        <a:bodyPr/>
        <a:lstStyle/>
        <a:p>
          <a:r>
            <a:rPr lang="en-AU" altLang="zh-CN" dirty="0" smtClean="0"/>
            <a:t>What are you browsing?</a:t>
          </a:r>
          <a:endParaRPr lang="zh-CN" altLang="en-US" dirty="0"/>
        </a:p>
      </dgm:t>
    </dgm:pt>
    <dgm:pt modelId="{08AC9FF7-3214-4755-AA8F-E976C7AE1E66}" type="parTrans" cxnId="{333E2410-8B6D-4239-B2DC-8A6A2C5C0401}">
      <dgm:prSet/>
      <dgm:spPr/>
      <dgm:t>
        <a:bodyPr/>
        <a:lstStyle/>
        <a:p>
          <a:endParaRPr lang="zh-CN" altLang="en-US"/>
        </a:p>
      </dgm:t>
    </dgm:pt>
    <dgm:pt modelId="{60AC899A-D6D9-4943-BA8E-E6E24E3E7B05}" type="sibTrans" cxnId="{333E2410-8B6D-4239-B2DC-8A6A2C5C0401}">
      <dgm:prSet/>
      <dgm:spPr/>
      <dgm:t>
        <a:bodyPr/>
        <a:lstStyle/>
        <a:p>
          <a:endParaRPr lang="zh-CN" altLang="en-US"/>
        </a:p>
      </dgm:t>
    </dgm:pt>
    <dgm:pt modelId="{5FF0DED5-4A59-4DA3-829A-D4D0DDF03708}">
      <dgm:prSet phldrT="[文本]"/>
      <dgm:spPr/>
      <dgm:t>
        <a:bodyPr/>
        <a:lstStyle/>
        <a:p>
          <a:r>
            <a:rPr lang="en-AU" altLang="zh-CN" dirty="0" smtClean="0"/>
            <a:t>Who are you?</a:t>
          </a:r>
          <a:endParaRPr lang="zh-CN" altLang="en-US" dirty="0"/>
        </a:p>
      </dgm:t>
    </dgm:pt>
    <dgm:pt modelId="{C565DDBD-7ADF-400B-9F53-804DA2F46E46}" type="parTrans" cxnId="{AA7D200B-67A6-4D11-B0D0-0845033A5D22}">
      <dgm:prSet/>
      <dgm:spPr/>
      <dgm:t>
        <a:bodyPr/>
        <a:lstStyle/>
        <a:p>
          <a:endParaRPr lang="zh-CN" altLang="en-US"/>
        </a:p>
      </dgm:t>
    </dgm:pt>
    <dgm:pt modelId="{0FBAF024-AA0B-417F-B199-6FF1975F3D5A}" type="sibTrans" cxnId="{AA7D200B-67A6-4D11-B0D0-0845033A5D22}">
      <dgm:prSet/>
      <dgm:spPr/>
      <dgm:t>
        <a:bodyPr/>
        <a:lstStyle/>
        <a:p>
          <a:endParaRPr lang="zh-CN" altLang="en-US"/>
        </a:p>
      </dgm:t>
    </dgm:pt>
    <dgm:pt modelId="{3D830F93-9C00-4562-B6E3-E7EF4B1CDDBA}">
      <dgm:prSet phldrT="[文本]" custT="1"/>
      <dgm:spPr/>
      <dgm:t>
        <a:bodyPr/>
        <a:lstStyle/>
        <a:p>
          <a:r>
            <a:rPr lang="en-AU" altLang="zh-CN" sz="1600" dirty="0" smtClean="0"/>
            <a:t>Previous Record</a:t>
          </a:r>
          <a:endParaRPr lang="zh-CN" altLang="en-US" sz="1600" dirty="0"/>
        </a:p>
      </dgm:t>
    </dgm:pt>
    <dgm:pt modelId="{4D76E311-3A94-495F-8760-448DD325CC38}" type="sibTrans" cxnId="{E045D638-7386-406B-A830-AB056E351374}">
      <dgm:prSet/>
      <dgm:spPr/>
      <dgm:t>
        <a:bodyPr/>
        <a:lstStyle/>
        <a:p>
          <a:endParaRPr lang="zh-CN" altLang="en-US"/>
        </a:p>
      </dgm:t>
    </dgm:pt>
    <dgm:pt modelId="{0B3BF20A-9384-4515-A345-00BE30DABFE7}" type="parTrans" cxnId="{E045D638-7386-406B-A830-AB056E351374}">
      <dgm:prSet/>
      <dgm:spPr/>
      <dgm:t>
        <a:bodyPr/>
        <a:lstStyle/>
        <a:p>
          <a:endParaRPr lang="zh-CN" altLang="en-US"/>
        </a:p>
      </dgm:t>
    </dgm:pt>
    <dgm:pt modelId="{47E17581-FD5D-4F8C-BFC0-89F1A94385A7}">
      <dgm:prSet phldrT="[文本]" custT="1"/>
      <dgm:spPr/>
      <dgm:t>
        <a:bodyPr/>
        <a:lstStyle/>
        <a:p>
          <a:r>
            <a:rPr lang="en-AU" altLang="zh-CN" sz="1600" dirty="0" smtClean="0"/>
            <a:t>Where are you?</a:t>
          </a:r>
          <a:endParaRPr lang="zh-CN" altLang="en-US" sz="1600" dirty="0"/>
        </a:p>
      </dgm:t>
    </dgm:pt>
    <dgm:pt modelId="{EDC5CF9F-950A-4B80-B038-7E09EDD5AE49}" type="sibTrans" cxnId="{BB229C68-5FCC-40DD-B02D-17CE13D16E81}">
      <dgm:prSet/>
      <dgm:spPr/>
      <dgm:t>
        <a:bodyPr/>
        <a:lstStyle/>
        <a:p>
          <a:endParaRPr lang="zh-CN" altLang="en-US"/>
        </a:p>
      </dgm:t>
    </dgm:pt>
    <dgm:pt modelId="{F88A81BE-369F-4B33-BF5C-697E57E90728}" type="parTrans" cxnId="{BB229C68-5FCC-40DD-B02D-17CE13D16E81}">
      <dgm:prSet/>
      <dgm:spPr/>
      <dgm:t>
        <a:bodyPr/>
        <a:lstStyle/>
        <a:p>
          <a:endParaRPr lang="zh-CN" altLang="en-US"/>
        </a:p>
      </dgm:t>
    </dgm:pt>
    <dgm:pt modelId="{DB8A8A9D-2790-4051-A539-390A7304E35B}" type="pres">
      <dgm:prSet presAssocID="{8B70AFF3-6C96-446A-B86C-E53B4CF764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C9658A3-BF0B-42C1-ACE8-720FDD815AB6}" type="pres">
      <dgm:prSet presAssocID="{B70CE375-8931-4171-8AA2-B2D17EB3858F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B7C686AD-29F4-4A09-8275-0B1341336088}" type="pres">
      <dgm:prSet presAssocID="{FDA11829-EED8-4930-9976-5414898469CF}" presName="parTrans" presStyleLbl="sibTrans2D1" presStyleIdx="0" presStyleCnt="5"/>
      <dgm:spPr/>
      <dgm:t>
        <a:bodyPr/>
        <a:lstStyle/>
        <a:p>
          <a:endParaRPr lang="zh-CN" altLang="en-US"/>
        </a:p>
      </dgm:t>
    </dgm:pt>
    <dgm:pt modelId="{76F3FFE9-93BC-44E9-B072-643D56F7B3ED}" type="pres">
      <dgm:prSet presAssocID="{FDA11829-EED8-4930-9976-5414898469CF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69CA7656-0CB9-4107-BDED-228E44B06A76}" type="pres">
      <dgm:prSet presAssocID="{A0BA70CE-334A-4785-8C00-6676412478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CD48CE-7DE3-43A7-BEBD-C65BA771C815}" type="pres">
      <dgm:prSet presAssocID="{C565DDBD-7ADF-400B-9F53-804DA2F46E46}" presName="parTrans" presStyleLbl="sibTrans2D1" presStyleIdx="1" presStyleCnt="5"/>
      <dgm:spPr/>
      <dgm:t>
        <a:bodyPr/>
        <a:lstStyle/>
        <a:p>
          <a:endParaRPr lang="zh-CN" altLang="en-US"/>
        </a:p>
      </dgm:t>
    </dgm:pt>
    <dgm:pt modelId="{5AF4E823-9F10-4767-8682-2AAC27FC8BB2}" type="pres">
      <dgm:prSet presAssocID="{C565DDBD-7ADF-400B-9F53-804DA2F46E46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50A96DA9-8A4D-4F57-B2BE-E3E0BD924967}" type="pres">
      <dgm:prSet presAssocID="{5FF0DED5-4A59-4DA3-829A-D4D0DDF037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A07A21-79AC-44E0-9415-6E7808560FE3}" type="pres">
      <dgm:prSet presAssocID="{08AC9FF7-3214-4755-AA8F-E976C7AE1E66}" presName="parTrans" presStyleLbl="sibTrans2D1" presStyleIdx="2" presStyleCnt="5"/>
      <dgm:spPr/>
      <dgm:t>
        <a:bodyPr/>
        <a:lstStyle/>
        <a:p>
          <a:endParaRPr lang="zh-CN" altLang="en-US"/>
        </a:p>
      </dgm:t>
    </dgm:pt>
    <dgm:pt modelId="{1C94EBCD-632E-4F4A-B372-A0FAC1CA0F91}" type="pres">
      <dgm:prSet presAssocID="{08AC9FF7-3214-4755-AA8F-E976C7AE1E66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565283F7-F980-4810-AB70-4E7D24A4ED04}" type="pres">
      <dgm:prSet presAssocID="{33921D69-C63A-44AE-86B2-5434E7179D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916D02-2DD0-44C0-83DC-872AAAB8A011}" type="pres">
      <dgm:prSet presAssocID="{F88A81BE-369F-4B33-BF5C-697E57E90728}" presName="parTrans" presStyleLbl="sibTrans2D1" presStyleIdx="3" presStyleCnt="5"/>
      <dgm:spPr/>
      <dgm:t>
        <a:bodyPr/>
        <a:lstStyle/>
        <a:p>
          <a:endParaRPr lang="zh-CN" altLang="en-US"/>
        </a:p>
      </dgm:t>
    </dgm:pt>
    <dgm:pt modelId="{0A975947-C5BF-475B-8340-CF573D2CAB65}" type="pres">
      <dgm:prSet presAssocID="{F88A81BE-369F-4B33-BF5C-697E57E90728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BBF953B2-1EEC-45C5-8772-6A7D451DF658}" type="pres">
      <dgm:prSet presAssocID="{47E17581-FD5D-4F8C-BFC0-89F1A94385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FF0516-B954-4E38-B734-B0B676F97E50}" type="pres">
      <dgm:prSet presAssocID="{0B3BF20A-9384-4515-A345-00BE30DABFE7}" presName="parTrans" presStyleLbl="sibTrans2D1" presStyleIdx="4" presStyleCnt="5"/>
      <dgm:spPr/>
      <dgm:t>
        <a:bodyPr/>
        <a:lstStyle/>
        <a:p>
          <a:endParaRPr lang="zh-CN" altLang="en-US"/>
        </a:p>
      </dgm:t>
    </dgm:pt>
    <dgm:pt modelId="{137F6228-4B0A-4FD4-B56B-C0F8C54EB106}" type="pres">
      <dgm:prSet presAssocID="{0B3BF20A-9384-4515-A345-00BE30DABFE7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9C7C6DB3-16B0-4990-BBF1-EA5F6E03BBB3}" type="pres">
      <dgm:prSet presAssocID="{3D830F93-9C00-4562-B6E3-E7EF4B1CDDB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0EE47F9-D669-451F-AC53-EF585202F756}" type="presOf" srcId="{C565DDBD-7ADF-400B-9F53-804DA2F46E46}" destId="{5AF4E823-9F10-4767-8682-2AAC27FC8BB2}" srcOrd="1" destOrd="0" presId="urn:microsoft.com/office/officeart/2005/8/layout/radial5"/>
    <dgm:cxn modelId="{6B1C4F7F-22E9-405E-84DC-8615E7912955}" type="presOf" srcId="{FDA11829-EED8-4930-9976-5414898469CF}" destId="{B7C686AD-29F4-4A09-8275-0B1341336088}" srcOrd="0" destOrd="0" presId="urn:microsoft.com/office/officeart/2005/8/layout/radial5"/>
    <dgm:cxn modelId="{8D7023E2-C272-4253-9C0F-B0146CA9C199}" type="presOf" srcId="{47E17581-FD5D-4F8C-BFC0-89F1A94385A7}" destId="{BBF953B2-1EEC-45C5-8772-6A7D451DF658}" srcOrd="0" destOrd="0" presId="urn:microsoft.com/office/officeart/2005/8/layout/radial5"/>
    <dgm:cxn modelId="{E045D638-7386-406B-A830-AB056E351374}" srcId="{B70CE375-8931-4171-8AA2-B2D17EB3858F}" destId="{3D830F93-9C00-4562-B6E3-E7EF4B1CDDBA}" srcOrd="4" destOrd="0" parTransId="{0B3BF20A-9384-4515-A345-00BE30DABFE7}" sibTransId="{4D76E311-3A94-495F-8760-448DD325CC38}"/>
    <dgm:cxn modelId="{8E8B80C0-5182-40C0-88A4-0017B51656C4}" type="presOf" srcId="{5FF0DED5-4A59-4DA3-829A-D4D0DDF03708}" destId="{50A96DA9-8A4D-4F57-B2BE-E3E0BD924967}" srcOrd="0" destOrd="0" presId="urn:microsoft.com/office/officeart/2005/8/layout/radial5"/>
    <dgm:cxn modelId="{884DC203-19C4-406D-9BAE-9414F241FC79}" type="presOf" srcId="{08AC9FF7-3214-4755-AA8F-E976C7AE1E66}" destId="{1C94EBCD-632E-4F4A-B372-A0FAC1CA0F91}" srcOrd="1" destOrd="0" presId="urn:microsoft.com/office/officeart/2005/8/layout/radial5"/>
    <dgm:cxn modelId="{DE5200B4-80AA-44D9-BA67-41AFF0A76074}" srcId="{8B70AFF3-6C96-446A-B86C-E53B4CF764C6}" destId="{B70CE375-8931-4171-8AA2-B2D17EB3858F}" srcOrd="0" destOrd="0" parTransId="{1F5FB04B-17FB-4747-AE86-A2A32F64E81C}" sibTransId="{3D46ED01-D248-4251-87F3-BC49A4545C7B}"/>
    <dgm:cxn modelId="{F6C28C72-05DD-4607-B32E-52DB53861F01}" type="presOf" srcId="{08AC9FF7-3214-4755-AA8F-E976C7AE1E66}" destId="{30A07A21-79AC-44E0-9415-6E7808560FE3}" srcOrd="0" destOrd="0" presId="urn:microsoft.com/office/officeart/2005/8/layout/radial5"/>
    <dgm:cxn modelId="{1DF5DE81-ED44-4E45-82E9-987B5B6FA45F}" type="presOf" srcId="{3D830F93-9C00-4562-B6E3-E7EF4B1CDDBA}" destId="{9C7C6DB3-16B0-4990-BBF1-EA5F6E03BBB3}" srcOrd="0" destOrd="0" presId="urn:microsoft.com/office/officeart/2005/8/layout/radial5"/>
    <dgm:cxn modelId="{BB229C68-5FCC-40DD-B02D-17CE13D16E81}" srcId="{B70CE375-8931-4171-8AA2-B2D17EB3858F}" destId="{47E17581-FD5D-4F8C-BFC0-89F1A94385A7}" srcOrd="3" destOrd="0" parTransId="{F88A81BE-369F-4B33-BF5C-697E57E90728}" sibTransId="{EDC5CF9F-950A-4B80-B038-7E09EDD5AE49}"/>
    <dgm:cxn modelId="{8D0C3FA5-F0BA-4DA8-B6CD-012D50AF1896}" type="presOf" srcId="{C565DDBD-7ADF-400B-9F53-804DA2F46E46}" destId="{EACD48CE-7DE3-43A7-BEBD-C65BA771C815}" srcOrd="0" destOrd="0" presId="urn:microsoft.com/office/officeart/2005/8/layout/radial5"/>
    <dgm:cxn modelId="{46E3749F-0960-4800-AF3D-829303622951}" srcId="{B70CE375-8931-4171-8AA2-B2D17EB3858F}" destId="{A0BA70CE-334A-4785-8C00-6676412478C6}" srcOrd="0" destOrd="0" parTransId="{FDA11829-EED8-4930-9976-5414898469CF}" sibTransId="{87639F1D-E4A2-45F2-B789-3CEED90317FA}"/>
    <dgm:cxn modelId="{FD293739-A7AF-48EA-9F41-DC51948629D5}" type="presOf" srcId="{B70CE375-8931-4171-8AA2-B2D17EB3858F}" destId="{1C9658A3-BF0B-42C1-ACE8-720FDD815AB6}" srcOrd="0" destOrd="0" presId="urn:microsoft.com/office/officeart/2005/8/layout/radial5"/>
    <dgm:cxn modelId="{333E2410-8B6D-4239-B2DC-8A6A2C5C0401}" srcId="{B70CE375-8931-4171-8AA2-B2D17EB3858F}" destId="{33921D69-C63A-44AE-86B2-5434E7179D20}" srcOrd="2" destOrd="0" parTransId="{08AC9FF7-3214-4755-AA8F-E976C7AE1E66}" sibTransId="{60AC899A-D6D9-4943-BA8E-E6E24E3E7B05}"/>
    <dgm:cxn modelId="{AA7D200B-67A6-4D11-B0D0-0845033A5D22}" srcId="{B70CE375-8931-4171-8AA2-B2D17EB3858F}" destId="{5FF0DED5-4A59-4DA3-829A-D4D0DDF03708}" srcOrd="1" destOrd="0" parTransId="{C565DDBD-7ADF-400B-9F53-804DA2F46E46}" sibTransId="{0FBAF024-AA0B-417F-B199-6FF1975F3D5A}"/>
    <dgm:cxn modelId="{AD3BEDA8-0217-4623-B664-3ED92B2F7B7A}" type="presOf" srcId="{F88A81BE-369F-4B33-BF5C-697E57E90728}" destId="{DB916D02-2DD0-44C0-83DC-872AAAB8A011}" srcOrd="0" destOrd="0" presId="urn:microsoft.com/office/officeart/2005/8/layout/radial5"/>
    <dgm:cxn modelId="{B1630D3C-47B3-4D06-95EF-BE56DF1CD984}" type="presOf" srcId="{0B3BF20A-9384-4515-A345-00BE30DABFE7}" destId="{C2FF0516-B954-4E38-B734-B0B676F97E50}" srcOrd="0" destOrd="0" presId="urn:microsoft.com/office/officeart/2005/8/layout/radial5"/>
    <dgm:cxn modelId="{67564662-0751-4F23-BFCC-52FE69F0F018}" type="presOf" srcId="{0B3BF20A-9384-4515-A345-00BE30DABFE7}" destId="{137F6228-4B0A-4FD4-B56B-C0F8C54EB106}" srcOrd="1" destOrd="0" presId="urn:microsoft.com/office/officeart/2005/8/layout/radial5"/>
    <dgm:cxn modelId="{E05E3F2A-FA24-48EA-A0A4-F41D783FBB6C}" type="presOf" srcId="{FDA11829-EED8-4930-9976-5414898469CF}" destId="{76F3FFE9-93BC-44E9-B072-643D56F7B3ED}" srcOrd="1" destOrd="0" presId="urn:microsoft.com/office/officeart/2005/8/layout/radial5"/>
    <dgm:cxn modelId="{5DF8F4E5-D127-417B-AAB4-84C946106B6E}" type="presOf" srcId="{F88A81BE-369F-4B33-BF5C-697E57E90728}" destId="{0A975947-C5BF-475B-8340-CF573D2CAB65}" srcOrd="1" destOrd="0" presId="urn:microsoft.com/office/officeart/2005/8/layout/radial5"/>
    <dgm:cxn modelId="{E5AABD30-6F67-4699-8FD0-510710DF9128}" type="presOf" srcId="{8B70AFF3-6C96-446A-B86C-E53B4CF764C6}" destId="{DB8A8A9D-2790-4051-A539-390A7304E35B}" srcOrd="0" destOrd="0" presId="urn:microsoft.com/office/officeart/2005/8/layout/radial5"/>
    <dgm:cxn modelId="{CDE606A7-79FB-49AE-BCBB-ECFCBF09FE86}" type="presOf" srcId="{33921D69-C63A-44AE-86B2-5434E7179D20}" destId="{565283F7-F980-4810-AB70-4E7D24A4ED04}" srcOrd="0" destOrd="0" presId="urn:microsoft.com/office/officeart/2005/8/layout/radial5"/>
    <dgm:cxn modelId="{BC3AF529-C084-4AF9-845A-92DFE08D4598}" type="presOf" srcId="{A0BA70CE-334A-4785-8C00-6676412478C6}" destId="{69CA7656-0CB9-4107-BDED-228E44B06A76}" srcOrd="0" destOrd="0" presId="urn:microsoft.com/office/officeart/2005/8/layout/radial5"/>
    <dgm:cxn modelId="{9129C426-7FD4-41F6-99EA-9BCCFA727D2F}" type="presParOf" srcId="{DB8A8A9D-2790-4051-A539-390A7304E35B}" destId="{1C9658A3-BF0B-42C1-ACE8-720FDD815AB6}" srcOrd="0" destOrd="0" presId="urn:microsoft.com/office/officeart/2005/8/layout/radial5"/>
    <dgm:cxn modelId="{BA6764B2-24FD-45FD-960D-F168EF8524BB}" type="presParOf" srcId="{DB8A8A9D-2790-4051-A539-390A7304E35B}" destId="{B7C686AD-29F4-4A09-8275-0B1341336088}" srcOrd="1" destOrd="0" presId="urn:microsoft.com/office/officeart/2005/8/layout/radial5"/>
    <dgm:cxn modelId="{45923D1B-A2E7-459A-A8C5-876CDD6D9603}" type="presParOf" srcId="{B7C686AD-29F4-4A09-8275-0B1341336088}" destId="{76F3FFE9-93BC-44E9-B072-643D56F7B3ED}" srcOrd="0" destOrd="0" presId="urn:microsoft.com/office/officeart/2005/8/layout/radial5"/>
    <dgm:cxn modelId="{0E9424F0-D54D-4309-81D7-E12DB474B908}" type="presParOf" srcId="{DB8A8A9D-2790-4051-A539-390A7304E35B}" destId="{69CA7656-0CB9-4107-BDED-228E44B06A76}" srcOrd="2" destOrd="0" presId="urn:microsoft.com/office/officeart/2005/8/layout/radial5"/>
    <dgm:cxn modelId="{BA23119D-C5CC-420F-A53C-1C70608B3018}" type="presParOf" srcId="{DB8A8A9D-2790-4051-A539-390A7304E35B}" destId="{EACD48CE-7DE3-43A7-BEBD-C65BA771C815}" srcOrd="3" destOrd="0" presId="urn:microsoft.com/office/officeart/2005/8/layout/radial5"/>
    <dgm:cxn modelId="{31562D3D-4E7A-4F50-B7A1-0BBD95268857}" type="presParOf" srcId="{EACD48CE-7DE3-43A7-BEBD-C65BA771C815}" destId="{5AF4E823-9F10-4767-8682-2AAC27FC8BB2}" srcOrd="0" destOrd="0" presId="urn:microsoft.com/office/officeart/2005/8/layout/radial5"/>
    <dgm:cxn modelId="{8FF25812-FDFD-48B4-A3FE-398D395FF5EC}" type="presParOf" srcId="{DB8A8A9D-2790-4051-A539-390A7304E35B}" destId="{50A96DA9-8A4D-4F57-B2BE-E3E0BD924967}" srcOrd="4" destOrd="0" presId="urn:microsoft.com/office/officeart/2005/8/layout/radial5"/>
    <dgm:cxn modelId="{E72E588C-2396-49A5-B673-F9AEA1A0C654}" type="presParOf" srcId="{DB8A8A9D-2790-4051-A539-390A7304E35B}" destId="{30A07A21-79AC-44E0-9415-6E7808560FE3}" srcOrd="5" destOrd="0" presId="urn:microsoft.com/office/officeart/2005/8/layout/radial5"/>
    <dgm:cxn modelId="{80FE54BD-8D21-43E1-9246-DBACDBA31149}" type="presParOf" srcId="{30A07A21-79AC-44E0-9415-6E7808560FE3}" destId="{1C94EBCD-632E-4F4A-B372-A0FAC1CA0F91}" srcOrd="0" destOrd="0" presId="urn:microsoft.com/office/officeart/2005/8/layout/radial5"/>
    <dgm:cxn modelId="{FAA48FD0-1B8A-46F4-8896-57E4B1AD3934}" type="presParOf" srcId="{DB8A8A9D-2790-4051-A539-390A7304E35B}" destId="{565283F7-F980-4810-AB70-4E7D24A4ED04}" srcOrd="6" destOrd="0" presId="urn:microsoft.com/office/officeart/2005/8/layout/radial5"/>
    <dgm:cxn modelId="{202F5321-F854-46A3-AC4A-90D53ECE4C9F}" type="presParOf" srcId="{DB8A8A9D-2790-4051-A539-390A7304E35B}" destId="{DB916D02-2DD0-44C0-83DC-872AAAB8A011}" srcOrd="7" destOrd="0" presId="urn:microsoft.com/office/officeart/2005/8/layout/radial5"/>
    <dgm:cxn modelId="{C74865D4-49BB-43A9-88A8-E575340BFB7F}" type="presParOf" srcId="{DB916D02-2DD0-44C0-83DC-872AAAB8A011}" destId="{0A975947-C5BF-475B-8340-CF573D2CAB65}" srcOrd="0" destOrd="0" presId="urn:microsoft.com/office/officeart/2005/8/layout/radial5"/>
    <dgm:cxn modelId="{5919F012-5AB9-4F8A-BDFA-353373B60449}" type="presParOf" srcId="{DB8A8A9D-2790-4051-A539-390A7304E35B}" destId="{BBF953B2-1EEC-45C5-8772-6A7D451DF658}" srcOrd="8" destOrd="0" presId="urn:microsoft.com/office/officeart/2005/8/layout/radial5"/>
    <dgm:cxn modelId="{7AC1DD81-FE78-424B-8CB4-D30B0AEF115A}" type="presParOf" srcId="{DB8A8A9D-2790-4051-A539-390A7304E35B}" destId="{C2FF0516-B954-4E38-B734-B0B676F97E50}" srcOrd="9" destOrd="0" presId="urn:microsoft.com/office/officeart/2005/8/layout/radial5"/>
    <dgm:cxn modelId="{C5476C47-0A04-4EA0-9F67-6DFB58BF0CF9}" type="presParOf" srcId="{C2FF0516-B954-4E38-B734-B0B676F97E50}" destId="{137F6228-4B0A-4FD4-B56B-C0F8C54EB106}" srcOrd="0" destOrd="0" presId="urn:microsoft.com/office/officeart/2005/8/layout/radial5"/>
    <dgm:cxn modelId="{5E5C9DE0-A020-492B-9A6F-BD8501619DB1}" type="presParOf" srcId="{DB8A8A9D-2790-4051-A539-390A7304E35B}" destId="{9C7C6DB3-16B0-4990-BBF1-EA5F6E03BBB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658A3-BF0B-42C1-ACE8-720FDD815AB6}">
      <dsp:nvSpPr>
        <dsp:cNvPr id="0" name=""/>
        <dsp:cNvSpPr/>
      </dsp:nvSpPr>
      <dsp:spPr>
        <a:xfrm>
          <a:off x="2534031" y="1974541"/>
          <a:ext cx="1408937" cy="14089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altLang="zh-CN" sz="2100" kern="1200" dirty="0" smtClean="0"/>
            <a:t>Ads Engine</a:t>
          </a:r>
          <a:endParaRPr lang="zh-CN" altLang="en-US" sz="2100" kern="1200" dirty="0"/>
        </a:p>
      </dsp:txBody>
      <dsp:txXfrm>
        <a:off x="2740365" y="2180875"/>
        <a:ext cx="996269" cy="996269"/>
      </dsp:txXfrm>
    </dsp:sp>
    <dsp:sp modelId="{B7C686AD-29F4-4A09-8275-0B1341336088}">
      <dsp:nvSpPr>
        <dsp:cNvPr id="0" name=""/>
        <dsp:cNvSpPr/>
      </dsp:nvSpPr>
      <dsp:spPr>
        <a:xfrm rot="16200000">
          <a:off x="3089556" y="1462428"/>
          <a:ext cx="297886" cy="479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3134239" y="1602919"/>
        <a:ext cx="208520" cy="287422"/>
      </dsp:txXfrm>
    </dsp:sp>
    <dsp:sp modelId="{69CA7656-0CB9-4107-BDED-228E44B06A76}">
      <dsp:nvSpPr>
        <dsp:cNvPr id="0" name=""/>
        <dsp:cNvSpPr/>
      </dsp:nvSpPr>
      <dsp:spPr>
        <a:xfrm>
          <a:off x="2534031" y="3554"/>
          <a:ext cx="1408937" cy="14089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altLang="zh-CN" sz="1400" kern="1200" dirty="0" smtClean="0"/>
            <a:t>Knowledge Base</a:t>
          </a:r>
          <a:endParaRPr lang="zh-CN" altLang="en-US" sz="1400" kern="1200" dirty="0"/>
        </a:p>
      </dsp:txBody>
      <dsp:txXfrm>
        <a:off x="2740365" y="209888"/>
        <a:ext cx="996269" cy="996269"/>
      </dsp:txXfrm>
    </dsp:sp>
    <dsp:sp modelId="{EACD48CE-7DE3-43A7-BEBD-C65BA771C815}">
      <dsp:nvSpPr>
        <dsp:cNvPr id="0" name=""/>
        <dsp:cNvSpPr/>
      </dsp:nvSpPr>
      <dsp:spPr>
        <a:xfrm rot="20520000">
          <a:off x="4018798" y="2137562"/>
          <a:ext cx="297886" cy="479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193170"/>
                <a:satOff val="12385"/>
                <a:lumOff val="-10588"/>
                <a:alphaOff val="0"/>
                <a:shade val="51000"/>
                <a:satMod val="130000"/>
              </a:schemeClr>
            </a:gs>
            <a:gs pos="80000">
              <a:schemeClr val="accent5">
                <a:hueOff val="-2193170"/>
                <a:satOff val="12385"/>
                <a:lumOff val="-1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2193170"/>
                <a:satOff val="12385"/>
                <a:lumOff val="-1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4020985" y="2247178"/>
        <a:ext cx="208520" cy="287422"/>
      </dsp:txXfrm>
    </dsp:sp>
    <dsp:sp modelId="{50A96DA9-8A4D-4F57-B2BE-E3E0BD924967}">
      <dsp:nvSpPr>
        <dsp:cNvPr id="0" name=""/>
        <dsp:cNvSpPr/>
      </dsp:nvSpPr>
      <dsp:spPr>
        <a:xfrm>
          <a:off x="4408551" y="1365473"/>
          <a:ext cx="1408937" cy="1408937"/>
        </a:xfrm>
        <a:prstGeom prst="ellipse">
          <a:avLst/>
        </a:prstGeom>
        <a:gradFill rotWithShape="0">
          <a:gsLst>
            <a:gs pos="0">
              <a:schemeClr val="accent5">
                <a:hueOff val="-2193170"/>
                <a:satOff val="12385"/>
                <a:lumOff val="-10588"/>
                <a:alphaOff val="0"/>
                <a:shade val="51000"/>
                <a:satMod val="130000"/>
              </a:schemeClr>
            </a:gs>
            <a:gs pos="80000">
              <a:schemeClr val="accent5">
                <a:hueOff val="-2193170"/>
                <a:satOff val="12385"/>
                <a:lumOff val="-1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2193170"/>
                <a:satOff val="12385"/>
                <a:lumOff val="-1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altLang="zh-CN" sz="1600" kern="1200" dirty="0" smtClean="0"/>
            <a:t>Who are you?</a:t>
          </a:r>
          <a:endParaRPr lang="zh-CN" altLang="en-US" sz="1600" kern="1200" dirty="0"/>
        </a:p>
      </dsp:txBody>
      <dsp:txXfrm>
        <a:off x="4614885" y="1571807"/>
        <a:ext cx="996269" cy="996269"/>
      </dsp:txXfrm>
    </dsp:sp>
    <dsp:sp modelId="{30A07A21-79AC-44E0-9415-6E7808560FE3}">
      <dsp:nvSpPr>
        <dsp:cNvPr id="0" name=""/>
        <dsp:cNvSpPr/>
      </dsp:nvSpPr>
      <dsp:spPr>
        <a:xfrm rot="3240000">
          <a:off x="3663859" y="3229951"/>
          <a:ext cx="297886" cy="479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386339"/>
                <a:satOff val="24771"/>
                <a:lumOff val="-21176"/>
                <a:alphaOff val="0"/>
                <a:shade val="51000"/>
                <a:satMod val="130000"/>
              </a:schemeClr>
            </a:gs>
            <a:gs pos="80000">
              <a:schemeClr val="accent5">
                <a:hueOff val="-4386339"/>
                <a:satOff val="24771"/>
                <a:lumOff val="-2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-4386339"/>
                <a:satOff val="24771"/>
                <a:lumOff val="-2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3682278" y="3289610"/>
        <a:ext cx="208520" cy="287422"/>
      </dsp:txXfrm>
    </dsp:sp>
    <dsp:sp modelId="{565283F7-F980-4810-AB70-4E7D24A4ED04}">
      <dsp:nvSpPr>
        <dsp:cNvPr id="0" name=""/>
        <dsp:cNvSpPr/>
      </dsp:nvSpPr>
      <dsp:spPr>
        <a:xfrm>
          <a:off x="3692548" y="3569103"/>
          <a:ext cx="1408937" cy="1408937"/>
        </a:xfrm>
        <a:prstGeom prst="ellipse">
          <a:avLst/>
        </a:prstGeom>
        <a:gradFill rotWithShape="0">
          <a:gsLst>
            <a:gs pos="0">
              <a:schemeClr val="accent5">
                <a:hueOff val="-4386339"/>
                <a:satOff val="24771"/>
                <a:lumOff val="-21176"/>
                <a:alphaOff val="0"/>
                <a:shade val="51000"/>
                <a:satMod val="130000"/>
              </a:schemeClr>
            </a:gs>
            <a:gs pos="80000">
              <a:schemeClr val="accent5">
                <a:hueOff val="-4386339"/>
                <a:satOff val="24771"/>
                <a:lumOff val="-2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-4386339"/>
                <a:satOff val="24771"/>
                <a:lumOff val="-2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altLang="zh-CN" sz="1600" kern="1200" dirty="0" smtClean="0"/>
            <a:t>What are you browsing?</a:t>
          </a:r>
          <a:endParaRPr lang="zh-CN" altLang="en-US" sz="1600" kern="1200" dirty="0"/>
        </a:p>
      </dsp:txBody>
      <dsp:txXfrm>
        <a:off x="3898882" y="3775437"/>
        <a:ext cx="996269" cy="996269"/>
      </dsp:txXfrm>
    </dsp:sp>
    <dsp:sp modelId="{DB916D02-2DD0-44C0-83DC-872AAAB8A011}">
      <dsp:nvSpPr>
        <dsp:cNvPr id="0" name=""/>
        <dsp:cNvSpPr/>
      </dsp:nvSpPr>
      <dsp:spPr>
        <a:xfrm rot="7560000">
          <a:off x="2515253" y="3229951"/>
          <a:ext cx="297886" cy="479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579509"/>
                <a:satOff val="37156"/>
                <a:lumOff val="-31765"/>
                <a:alphaOff val="0"/>
                <a:shade val="51000"/>
                <a:satMod val="130000"/>
              </a:schemeClr>
            </a:gs>
            <a:gs pos="80000">
              <a:schemeClr val="accent5">
                <a:hueOff val="-6579509"/>
                <a:satOff val="37156"/>
                <a:lumOff val="-31765"/>
                <a:alphaOff val="0"/>
                <a:shade val="93000"/>
                <a:satMod val="130000"/>
              </a:schemeClr>
            </a:gs>
            <a:gs pos="100000">
              <a:schemeClr val="accent5">
                <a:hueOff val="-6579509"/>
                <a:satOff val="37156"/>
                <a:lumOff val="-3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0800000">
        <a:off x="2586200" y="3289610"/>
        <a:ext cx="208520" cy="287422"/>
      </dsp:txXfrm>
    </dsp:sp>
    <dsp:sp modelId="{BBF953B2-1EEC-45C5-8772-6A7D451DF658}">
      <dsp:nvSpPr>
        <dsp:cNvPr id="0" name=""/>
        <dsp:cNvSpPr/>
      </dsp:nvSpPr>
      <dsp:spPr>
        <a:xfrm>
          <a:off x="1375514" y="3569103"/>
          <a:ext cx="1408937" cy="1408937"/>
        </a:xfrm>
        <a:prstGeom prst="ellipse">
          <a:avLst/>
        </a:prstGeom>
        <a:gradFill rotWithShape="0">
          <a:gsLst>
            <a:gs pos="0">
              <a:schemeClr val="accent5">
                <a:hueOff val="-6579509"/>
                <a:satOff val="37156"/>
                <a:lumOff val="-31765"/>
                <a:alphaOff val="0"/>
                <a:shade val="51000"/>
                <a:satMod val="130000"/>
              </a:schemeClr>
            </a:gs>
            <a:gs pos="80000">
              <a:schemeClr val="accent5">
                <a:hueOff val="-6579509"/>
                <a:satOff val="37156"/>
                <a:lumOff val="-31765"/>
                <a:alphaOff val="0"/>
                <a:shade val="93000"/>
                <a:satMod val="130000"/>
              </a:schemeClr>
            </a:gs>
            <a:gs pos="100000">
              <a:schemeClr val="accent5">
                <a:hueOff val="-6579509"/>
                <a:satOff val="37156"/>
                <a:lumOff val="-3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altLang="zh-CN" sz="1600" kern="1200" dirty="0" smtClean="0"/>
            <a:t>Where are you?</a:t>
          </a:r>
          <a:endParaRPr lang="zh-CN" altLang="en-US" sz="1600" kern="1200" dirty="0"/>
        </a:p>
      </dsp:txBody>
      <dsp:txXfrm>
        <a:off x="1581848" y="3775437"/>
        <a:ext cx="996269" cy="996269"/>
      </dsp:txXfrm>
    </dsp:sp>
    <dsp:sp modelId="{C2FF0516-B954-4E38-B734-B0B676F97E50}">
      <dsp:nvSpPr>
        <dsp:cNvPr id="0" name=""/>
        <dsp:cNvSpPr/>
      </dsp:nvSpPr>
      <dsp:spPr>
        <a:xfrm rot="11880000">
          <a:off x="2160314" y="2137562"/>
          <a:ext cx="297886" cy="479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8772678"/>
                <a:satOff val="49542"/>
                <a:lumOff val="-4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0800000">
        <a:off x="2247493" y="2247178"/>
        <a:ext cx="208520" cy="287422"/>
      </dsp:txXfrm>
    </dsp:sp>
    <dsp:sp modelId="{9C7C6DB3-16B0-4990-BBF1-EA5F6E03BBB3}">
      <dsp:nvSpPr>
        <dsp:cNvPr id="0" name=""/>
        <dsp:cNvSpPr/>
      </dsp:nvSpPr>
      <dsp:spPr>
        <a:xfrm>
          <a:off x="659511" y="1365473"/>
          <a:ext cx="1408937" cy="1408937"/>
        </a:xfrm>
        <a:prstGeom prst="ellipse">
          <a:avLst/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8772678"/>
                <a:satOff val="49542"/>
                <a:lumOff val="-4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altLang="zh-CN" sz="1600" kern="1200" dirty="0" smtClean="0"/>
            <a:t>Previous Record</a:t>
          </a:r>
          <a:endParaRPr lang="zh-CN" altLang="en-US" sz="1600" kern="1200" dirty="0"/>
        </a:p>
      </dsp:txBody>
      <dsp:txXfrm>
        <a:off x="865845" y="1571807"/>
        <a:ext cx="996269" cy="996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CB24BB-07AD-429A-A2E2-1D4803ABA524}" type="datetimeFigureOut">
              <a:rPr lang="zh-CN" altLang="en-US"/>
              <a:pPr>
                <a:defRPr/>
              </a:pPr>
              <a:t>2016/5/27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86AD57-67ED-4140-9F70-67C055736C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387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>
                <a:latin typeface="Verdana" pitchFamily="34" charset="0"/>
                <a:ea typeface="宋体" charset="-122"/>
              </a:rPr>
              <a:t>LOGO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7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56277">
              <a:off x="1257" y="1221"/>
              <a:ext cx="258" cy="217"/>
              <a:chOff x="3447" y="874"/>
              <a:chExt cx="399" cy="340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gray">
              <a:xfrm>
                <a:off x="3631" y="1021"/>
                <a:ext cx="108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gray">
              <a:xfrm>
                <a:off x="3754" y="1123"/>
                <a:ext cx="92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gray">
              <a:xfrm>
                <a:off x="3447" y="874"/>
                <a:ext cx="180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 rot="-2383151">
              <a:off x="1381" y="941"/>
              <a:ext cx="269" cy="221"/>
              <a:chOff x="3446" y="867"/>
              <a:chExt cx="409" cy="344"/>
            </a:xfrm>
          </p:grpSpPr>
          <p:sp>
            <p:nvSpPr>
              <p:cNvPr id="34" name="Oval 38"/>
              <p:cNvSpPr>
                <a:spLocks noChangeArrowheads="1"/>
              </p:cNvSpPr>
              <p:nvPr/>
            </p:nvSpPr>
            <p:spPr bwMode="gray">
              <a:xfrm>
                <a:off x="3636" y="1015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gray">
              <a:xfrm>
                <a:off x="3764" y="1118"/>
                <a:ext cx="91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gray">
              <a:xfrm>
                <a:off x="3446" y="867"/>
                <a:ext cx="184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" name="Group 41"/>
            <p:cNvGrpSpPr>
              <a:grpSpLocks/>
            </p:cNvGrpSpPr>
            <p:nvPr userDrawn="1"/>
          </p:nvGrpSpPr>
          <p:grpSpPr bwMode="auto">
            <a:xfrm rot="-4925197">
              <a:off x="1295" y="670"/>
              <a:ext cx="251" cy="229"/>
              <a:chOff x="3458" y="871"/>
              <a:chExt cx="399" cy="341"/>
            </a:xfrm>
          </p:grpSpPr>
          <p:sp>
            <p:nvSpPr>
              <p:cNvPr id="31" name="Oval 42"/>
              <p:cNvSpPr>
                <a:spLocks noChangeArrowheads="1"/>
              </p:cNvSpPr>
              <p:nvPr/>
            </p:nvSpPr>
            <p:spPr bwMode="gray">
              <a:xfrm>
                <a:off x="3650" y="1018"/>
                <a:ext cx="105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2" name="Oval 43"/>
              <p:cNvSpPr>
                <a:spLocks noChangeArrowheads="1"/>
              </p:cNvSpPr>
              <p:nvPr/>
            </p:nvSpPr>
            <p:spPr bwMode="gray">
              <a:xfrm>
                <a:off x="3770" y="1120"/>
                <a:ext cx="87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3" name="Oval 44"/>
              <p:cNvSpPr>
                <a:spLocks noChangeArrowheads="1"/>
              </p:cNvSpPr>
              <p:nvPr/>
            </p:nvSpPr>
            <p:spPr bwMode="gray">
              <a:xfrm>
                <a:off x="3458" y="871"/>
                <a:ext cx="179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1" name="Group 45"/>
            <p:cNvGrpSpPr>
              <a:grpSpLocks/>
            </p:cNvGrpSpPr>
            <p:nvPr userDrawn="1"/>
          </p:nvGrpSpPr>
          <p:grpSpPr bwMode="auto">
            <a:xfrm rot="3149186">
              <a:off x="974" y="1401"/>
              <a:ext cx="261" cy="229"/>
              <a:chOff x="3438" y="879"/>
              <a:chExt cx="405" cy="337"/>
            </a:xfrm>
          </p:grpSpPr>
          <p:sp>
            <p:nvSpPr>
              <p:cNvPr id="28" name="Oval 46"/>
              <p:cNvSpPr>
                <a:spLocks noChangeArrowheads="1"/>
              </p:cNvSpPr>
              <p:nvPr/>
            </p:nvSpPr>
            <p:spPr bwMode="gray">
              <a:xfrm>
                <a:off x="3626" y="1025"/>
                <a:ext cx="110" cy="1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9" name="Oval 47"/>
              <p:cNvSpPr>
                <a:spLocks noChangeArrowheads="1"/>
              </p:cNvSpPr>
              <p:nvPr/>
            </p:nvSpPr>
            <p:spPr bwMode="gray">
              <a:xfrm>
                <a:off x="3752" y="1124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" name="Oval 48"/>
              <p:cNvSpPr>
                <a:spLocks noChangeArrowheads="1"/>
              </p:cNvSpPr>
              <p:nvPr/>
            </p:nvSpPr>
            <p:spPr bwMode="gray">
              <a:xfrm>
                <a:off x="3438" y="879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 rot="-7676986">
              <a:off x="933" y="440"/>
              <a:ext cx="267" cy="232"/>
              <a:chOff x="3463" y="873"/>
              <a:chExt cx="409" cy="344"/>
            </a:xfrm>
          </p:grpSpPr>
          <p:sp>
            <p:nvSpPr>
              <p:cNvPr id="25" name="Oval 50"/>
              <p:cNvSpPr>
                <a:spLocks noChangeArrowheads="1"/>
              </p:cNvSpPr>
              <p:nvPr/>
            </p:nvSpPr>
            <p:spPr bwMode="gray">
              <a:xfrm>
                <a:off x="3650" y="1023"/>
                <a:ext cx="110" cy="12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Oval 51"/>
              <p:cNvSpPr>
                <a:spLocks noChangeArrowheads="1"/>
              </p:cNvSpPr>
              <p:nvPr/>
            </p:nvSpPr>
            <p:spPr bwMode="gray">
              <a:xfrm>
                <a:off x="3775" y="1125"/>
                <a:ext cx="97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7" name="Oval 52"/>
              <p:cNvSpPr>
                <a:spLocks noChangeArrowheads="1"/>
              </p:cNvSpPr>
              <p:nvPr/>
            </p:nvSpPr>
            <p:spPr bwMode="gray">
              <a:xfrm>
                <a:off x="3463" y="873"/>
                <a:ext cx="181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3" name="Group 53"/>
            <p:cNvGrpSpPr>
              <a:grpSpLocks/>
            </p:cNvGrpSpPr>
            <p:nvPr userDrawn="1"/>
          </p:nvGrpSpPr>
          <p:grpSpPr bwMode="auto">
            <a:xfrm rot="-10348150">
              <a:off x="661" y="649"/>
              <a:ext cx="260" cy="220"/>
              <a:chOff x="3464" y="886"/>
              <a:chExt cx="399" cy="345"/>
            </a:xfrm>
          </p:grpSpPr>
          <p:sp>
            <p:nvSpPr>
              <p:cNvPr id="22" name="Oval 54"/>
              <p:cNvSpPr>
                <a:spLocks noChangeArrowheads="1"/>
              </p:cNvSpPr>
              <p:nvPr/>
            </p:nvSpPr>
            <p:spPr bwMode="gray">
              <a:xfrm>
                <a:off x="3653" y="1041"/>
                <a:ext cx="110" cy="12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gray">
              <a:xfrm>
                <a:off x="3774" y="1142"/>
                <a:ext cx="89" cy="8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Oval 56"/>
              <p:cNvSpPr>
                <a:spLocks noChangeArrowheads="1"/>
              </p:cNvSpPr>
              <p:nvPr/>
            </p:nvSpPr>
            <p:spPr bwMode="gray">
              <a:xfrm>
                <a:off x="3464" y="886"/>
                <a:ext cx="182" cy="1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4" name="Group 57"/>
            <p:cNvGrpSpPr>
              <a:grpSpLocks/>
            </p:cNvGrpSpPr>
            <p:nvPr userDrawn="1"/>
          </p:nvGrpSpPr>
          <p:grpSpPr bwMode="auto">
            <a:xfrm rot="8606759">
              <a:off x="512" y="981"/>
              <a:ext cx="263" cy="213"/>
              <a:chOff x="3456" y="891"/>
              <a:chExt cx="398" cy="337"/>
            </a:xfrm>
          </p:grpSpPr>
          <p:sp>
            <p:nvSpPr>
              <p:cNvPr id="19" name="Oval 58"/>
              <p:cNvSpPr>
                <a:spLocks noChangeArrowheads="1"/>
              </p:cNvSpPr>
              <p:nvPr/>
            </p:nvSpPr>
            <p:spPr bwMode="gray">
              <a:xfrm>
                <a:off x="3638" y="1040"/>
                <a:ext cx="109" cy="12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0" name="Oval 59"/>
              <p:cNvSpPr>
                <a:spLocks noChangeArrowheads="1"/>
              </p:cNvSpPr>
              <p:nvPr/>
            </p:nvSpPr>
            <p:spPr bwMode="gray">
              <a:xfrm>
                <a:off x="3764" y="1139"/>
                <a:ext cx="90" cy="8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1" name="Oval 60"/>
              <p:cNvSpPr>
                <a:spLocks noChangeArrowheads="1"/>
              </p:cNvSpPr>
              <p:nvPr/>
            </p:nvSpPr>
            <p:spPr bwMode="gray">
              <a:xfrm>
                <a:off x="3456" y="891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5" name="Group 61"/>
            <p:cNvGrpSpPr>
              <a:grpSpLocks/>
            </p:cNvGrpSpPr>
            <p:nvPr userDrawn="1"/>
          </p:nvGrpSpPr>
          <p:grpSpPr bwMode="auto">
            <a:xfrm rot="6279754">
              <a:off x="635" y="1281"/>
              <a:ext cx="264" cy="229"/>
              <a:chOff x="3443" y="888"/>
              <a:chExt cx="408" cy="345"/>
            </a:xfrm>
          </p:grpSpPr>
          <p:sp>
            <p:nvSpPr>
              <p:cNvPr id="16" name="Oval 62"/>
              <p:cNvSpPr>
                <a:spLocks noChangeArrowheads="1"/>
              </p:cNvSpPr>
              <p:nvPr/>
            </p:nvSpPr>
            <p:spPr bwMode="gray">
              <a:xfrm>
                <a:off x="3635" y="1033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" name="Oval 63"/>
              <p:cNvSpPr>
                <a:spLocks noChangeArrowheads="1"/>
              </p:cNvSpPr>
              <p:nvPr/>
            </p:nvSpPr>
            <p:spPr bwMode="gray">
              <a:xfrm>
                <a:off x="3759" y="1142"/>
                <a:ext cx="92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" name="Oval 64"/>
              <p:cNvSpPr>
                <a:spLocks noChangeArrowheads="1"/>
              </p:cNvSpPr>
              <p:nvPr/>
            </p:nvSpPr>
            <p:spPr bwMode="gray">
              <a:xfrm>
                <a:off x="3443" y="88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</p:grpSp>
      <p:sp>
        <p:nvSpPr>
          <p:cNvPr id="40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3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0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1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40F41-80C9-4DA4-BF4D-F9C1E57C96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0447D-E857-4119-9156-208E9E50CF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B202-552E-4E08-B4BB-FD18AB67F5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2C5C-C73A-4010-A543-514F6E608F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C7D3-F58E-40CF-8C5C-576BD1F2CB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C1F59-98D8-4CF6-A5B6-3BEEAB4A8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42E4F-C2A8-4693-BD49-ED78589F99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8CF9C-2074-4BAE-94CB-28C49AE33D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3D06-78AB-4F3F-B355-C3EF02C6DD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B413-81AA-42C3-9745-CAB0348A27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5636-37B4-4A71-B875-BB49B0DD05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pPr>
              <a:defRPr/>
            </a:pPr>
            <a:fld id="{E18A9729-9260-4A11-B11D-3896C83DC9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grpSp>
        <p:nvGrpSpPr>
          <p:cNvPr id="1044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grpSp>
          <p:nvGrpSpPr>
            <p:cNvPr id="1055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40" y="1024"/>
                <a:ext cx="111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2" y="1122"/>
                <a:ext cx="90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27" y="874"/>
                <a:ext cx="180" cy="17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2" name="Group 110"/>
            <p:cNvGrpSpPr>
              <a:grpSpLocks/>
            </p:cNvGrpSpPr>
            <p:nvPr userDrawn="1"/>
          </p:nvGrpSpPr>
          <p:grpSpPr bwMode="auto">
            <a:xfrm rot="-21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0" y="997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1" y="112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46" y="857"/>
                <a:ext cx="174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57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56" y="1009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8" y="1107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3" y="877"/>
                <a:ext cx="183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58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21" y="1033"/>
                <a:ext cx="110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34" y="889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59" name="Group 122"/>
            <p:cNvGrpSpPr>
              <a:grpSpLocks/>
            </p:cNvGrpSpPr>
            <p:nvPr userDrawn="1"/>
          </p:nvGrpSpPr>
          <p:grpSpPr bwMode="auto">
            <a:xfrm rot="-78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41" y="1021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9" y="111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71" y="863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6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7"/>
                <a:ext cx="112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48" y="1146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1" y="879"/>
                <a:ext cx="182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61" name="Group 130"/>
            <p:cNvGrpSpPr>
              <a:grpSpLocks/>
            </p:cNvGrpSpPr>
            <p:nvPr userDrawn="1"/>
          </p:nvGrpSpPr>
          <p:grpSpPr bwMode="auto">
            <a:xfrm rot="8885358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40" y="1022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44" y="1131"/>
                <a:ext cx="91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1" y="87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62" name="Group 134"/>
            <p:cNvGrpSpPr>
              <a:grpSpLocks/>
            </p:cNvGrpSpPr>
            <p:nvPr userDrawn="1"/>
          </p:nvGrpSpPr>
          <p:grpSpPr bwMode="auto">
            <a:xfrm rot="6558351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66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30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44" y="901"/>
                <a:ext cx="187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hyperlink" Target="//upload.wikimedia.org/wikipedia/commons/f/ff/Vector_space_model.jpg" TargetMode="Externa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11" Type="http://schemas.openxmlformats.org/officeDocument/2006/relationships/image" Target="../media/image39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//upload.wikimedia.org/wikipedia/commons/6/69/PageRank-hi-res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59.wmf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6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gif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7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5.jpeg"/><Relationship Id="rId7" Type="http://schemas.openxmlformats.org/officeDocument/2006/relationships/image" Target="../media/image98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le.suning.com/images/advertise/cd/guanggunjie/index.html" TargetMode="Externa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hyperlink" Target="http://en.wikipedia.org/wiki/File:Burj_Khalifa_building.jpg" TargetMode="External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hyperlink" Target="http://www.google.com.hk/url?sa=i&amp;rct=j&amp;q=&amp;esrc=s&amp;frm=1&amp;source=images&amp;cd=&amp;cad=rja&amp;uact=8&amp;ved=0ahUKEwjw1_eTkajJAhXnfnIKHR8nDJsQjRwIBw&amp;url=http://cn.cutcaster.com/vector/801179501-Business-person-good-better-best-achievement/&amp;psig=AFQjCNEbgEp8Pk6AnzU_zpmAt8_R58GY2Q&amp;ust=14484225664581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File:Amazon.com-Logo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hyperlink" Target="http://www.movielens.org/m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hyperlink" Target="http://en.wikipedia.org/wiki/File:Admob_logo.svg" TargetMode="External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hyperlink" Target="https://adshandy.com/cgi-bin/as/default.pl?la=en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m/imgres?imgurl=http://www.chadhainternational.com/product/biology/magnifie.jpg&amp;imgrefurl=http://www.chadhainternational.com/biology.html&amp;usg=__anE7U6DrlzayXz87KpFpQISVUWg=&amp;h=403&amp;w=409&amp;sz=10&amp;hl=en&amp;start=5&amp;zoom=1&amp;tbnid=V8YLx4XdhfddKM:&amp;tbnh=123&amp;tbnw=125&amp;ei=NxurT-f8MomeiAeYlZDIAw&amp;prev=/search?q=magnifier&amp;hl=en&amp;newwindow=1&amp;sa=X&amp;gbv=2&amp;tbm=isch&amp;itbs=1" TargetMode="Externa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6200" y="5791200"/>
            <a:ext cx="1600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86000"/>
            <a:ext cx="6553200" cy="2133600"/>
          </a:xfrm>
        </p:spPr>
        <p:txBody>
          <a:bodyPr/>
          <a:lstStyle/>
          <a:p>
            <a:pPr eaLnBrk="1" hangingPunct="1"/>
            <a:r>
              <a:rPr lang="en-US" altLang="zh-CN" sz="4000" i="0" dirty="0" smtClean="0">
                <a:ea typeface="宋体" pitchFamily="2" charset="-122"/>
                <a:cs typeface="Times New Roman" pitchFamily="18" charset="0"/>
              </a:rPr>
              <a:t>Recommendation Algorithms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464314"/>
            <a:ext cx="6064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Lecturer: Dr. Bo Yuan  </a:t>
            </a:r>
          </a:p>
          <a:p>
            <a:pPr algn="ctr"/>
            <a:endParaRPr lang="en-US" altLang="zh-CN" sz="2000" dirty="0" smtClean="0"/>
          </a:p>
          <a:p>
            <a:pPr algn="ctr"/>
            <a:r>
              <a:rPr lang="en-US" altLang="zh-CN" sz="2000" dirty="0" smtClean="0"/>
              <a:t> E-mail: yuanb@sz.tsinghua.edu.cn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Tf-idf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28724"/>
                <a:ext cx="8023225" cy="5248276"/>
              </a:xfrm>
            </p:spPr>
            <p:txBody>
              <a:bodyPr>
                <a:normAutofit fontScale="70000" lnSpcReduction="20000"/>
              </a:bodyPr>
              <a:lstStyle/>
              <a:p>
                <a:pPr marL="342900" lvl="1" indent="-342900" algn="just">
                  <a:lnSpc>
                    <a:spcPct val="120000"/>
                  </a:lnSpc>
                  <a:buClr>
                    <a:schemeClr val="hlink"/>
                  </a:buClr>
                  <a:buFont typeface="Wingdings" pitchFamily="2" charset="2"/>
                  <a:buChar char="v"/>
                </a:pPr>
                <a:r>
                  <a:rPr lang="en-US" dirty="0" smtClean="0"/>
                  <a:t>Given a collection of documents and a query word, how relevant is a document to the word?</a:t>
                </a:r>
              </a:p>
              <a:p>
                <a:pPr algn="just">
                  <a:lnSpc>
                    <a:spcPct val="120000"/>
                  </a:lnSpc>
                </a:pPr>
                <a:endParaRPr lang="en-US" sz="26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dirty="0" smtClean="0"/>
                  <a:t>Some words appear more frequently than others.</a:t>
                </a:r>
              </a:p>
              <a:p>
                <a:pPr lvl="1" algn="just">
                  <a:lnSpc>
                    <a:spcPct val="120000"/>
                  </a:lnSpc>
                </a:pPr>
                <a:endParaRPr lang="en-US" sz="26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dirty="0" smtClean="0"/>
                  <a:t>Term Frequency (TF)</a:t>
                </a:r>
              </a:p>
              <a:p>
                <a:pPr lvl="1" algn="just">
                  <a:lnSpc>
                    <a:spcPct val="170000"/>
                  </a:lnSpc>
                </a:pPr>
                <a:r>
                  <a:rPr lang="en-AU" dirty="0" smtClean="0"/>
                  <a:t>Raw frequency</a:t>
                </a:r>
                <a:endParaRPr lang="en-US" dirty="0" smtClean="0"/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algn="just">
                  <a:lnSpc>
                    <a:spcPct val="170000"/>
                  </a:lnSpc>
                </a:pPr>
                <a:r>
                  <a:rPr lang="en-US" dirty="0" smtClean="0"/>
                  <a:t>Inverse Document Frequency (IDF) 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𝑖𝑑𝑓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altLang="zh-CN" b="0" i="1" dirty="0" smtClean="0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altLang="zh-CN" b="0" i="1" dirty="0" smtClean="0">
                                <a:latin typeface="Cambria Math"/>
                              </a:rPr>
                              <m:t>|{</m:t>
                            </m:r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CN" b="0" i="1" dirty="0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b="0" i="1" dirty="0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  <m:r>
                              <a:rPr lang="en-US" altLang="zh-CN" b="0" i="1" dirty="0" smtClean="0">
                                <a:latin typeface="Cambria Math"/>
                                <a:ea typeface="Cambria Math"/>
                              </a:rPr>
                              <m:t>:</m:t>
                            </m:r>
                            <m:r>
                              <a:rPr lang="en-US" altLang="zh-CN" b="0" i="1" dirty="0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b="0" i="1" dirty="0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altLang="zh-CN" b="0" i="1" dirty="0" smtClean="0">
                                <a:latin typeface="Cambria Math"/>
                              </a:rPr>
                              <m:t>}|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dirty="0" err="1" smtClean="0"/>
                  <a:t>Tf-idf</a:t>
                </a:r>
                <a:endParaRPr lang="en-US" dirty="0" smtClean="0"/>
              </a:p>
              <a:p>
                <a:pPr lvl="1" algn="just">
                  <a:lnSpc>
                    <a:spcPct val="120000"/>
                  </a:lnSpc>
                </a:pPr>
                <a:r>
                  <a:rPr lang="en-US" dirty="0" err="1" smtClean="0"/>
                  <a:t>tf-idf</a:t>
                </a:r>
                <a:r>
                  <a:rPr lang="en-US" dirty="0" smtClean="0"/>
                  <a:t> (t, d, D) = </a:t>
                </a:r>
                <a:r>
                  <a:rPr lang="en-US" dirty="0" err="1" smtClean="0"/>
                  <a:t>tf</a:t>
                </a:r>
                <a:r>
                  <a:rPr lang="en-US" dirty="0" smtClean="0"/>
                  <a:t>(t, d)×</a:t>
                </a:r>
                <a:r>
                  <a:rPr lang="en-US" dirty="0" err="1" smtClean="0"/>
                  <a:t>idf</a:t>
                </a:r>
                <a:r>
                  <a:rPr lang="en-US" dirty="0" smtClean="0"/>
                  <a:t>(t, D)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28724"/>
                <a:ext cx="8023225" cy="5248276"/>
              </a:xfrm>
              <a:blipFill rotWithShape="1">
                <a:blip r:embed="rId2"/>
                <a:stretch>
                  <a:fillRect l="-608" t="-465" r="-7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pic>
        <p:nvPicPr>
          <p:cNvPr id="1354" name="Picture 3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21202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Tf-idf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5"/>
            <a:ext cx="8023225" cy="3714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Multiple query words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51488"/>
              </p:ext>
            </p:extLst>
          </p:nvPr>
        </p:nvGraphicFramePr>
        <p:xfrm>
          <a:off x="1524000" y="3124200"/>
          <a:ext cx="6324600" cy="1711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64920"/>
                <a:gridCol w="1264920"/>
                <a:gridCol w="1264920"/>
                <a:gridCol w="1264920"/>
                <a:gridCol w="1264920"/>
              </a:tblGrid>
              <a:tr h="4279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 4</a:t>
                      </a:r>
                      <a:endParaRPr lang="en-US" dirty="0"/>
                    </a:p>
                  </a:txBody>
                  <a:tcPr anchor="ctr"/>
                </a:tc>
              </a:tr>
              <a:tr h="42799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427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427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1097" y="5029200"/>
            <a:ext cx="251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Term-Document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3200" y="1937961"/>
                <a:ext cx="3810000" cy="794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𝑆𝑐𝑜𝑟𝑒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𝑡𝑓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𝑖𝑑𝑓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937961"/>
                <a:ext cx="3810000" cy="7949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5"/>
            <a:ext cx="8023225" cy="14382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An algebraic model for representing text documents as vectors.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Cosine Similarity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46375" y="2667000"/>
          <a:ext cx="31972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" name="Equation" r:id="rId3" imgW="1803240" imgH="419040" progId="">
                  <p:embed/>
                </p:oleObj>
              </mc:Choice>
              <mc:Fallback>
                <p:oleObj name="Equation" r:id="rId3" imgW="1803240" imgH="419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2667000"/>
                        <a:ext cx="31972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 descr="File:Vector space mode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52800"/>
            <a:ext cx="3048000" cy="2998034"/>
          </a:xfrm>
          <a:prstGeom prst="rect">
            <a:avLst/>
          </a:prstGeom>
          <a:noFill/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507639"/>
              </p:ext>
            </p:extLst>
          </p:nvPr>
        </p:nvGraphicFramePr>
        <p:xfrm>
          <a:off x="2614863" y="1600200"/>
          <a:ext cx="391427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" name="公式" r:id="rId7" imgW="1549080" imgH="241200" progId="Equation.3">
                  <p:embed/>
                </p:oleObj>
              </mc:Choice>
              <mc:Fallback>
                <p:oleObj name="公式" r:id="rId7" imgW="15490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4863" y="1600200"/>
                        <a:ext cx="3914274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260693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tf-idf</a:t>
            </a:r>
            <a:r>
              <a:rPr lang="en-US" altLang="zh-CN" dirty="0" smtClean="0"/>
              <a:t> weighting</a:t>
            </a:r>
            <a:endParaRPr lang="zh-CN" altLang="en-US" dirty="0"/>
          </a:p>
        </p:txBody>
      </p:sp>
      <p:cxnSp>
        <p:nvCxnSpPr>
          <p:cNvPr id="9" name="直接箭头连接符 8"/>
          <p:cNvCxnSpPr>
            <a:stCxn id="5" idx="1"/>
          </p:cNvCxnSpPr>
          <p:nvPr/>
        </p:nvCxnSpPr>
        <p:spPr>
          <a:xfrm flipH="1" flipV="1">
            <a:off x="6096000" y="2209801"/>
            <a:ext cx="838200" cy="58179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4"/>
            <a:ext cx="8023225" cy="50958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Synonymy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Different words, same meaning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Car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Vehicle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Automobile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Small cosine values </a:t>
            </a:r>
            <a:r>
              <a:rPr lang="en-US" dirty="0" smtClean="0">
                <a:sym typeface="Wingdings" pitchFamily="2" charset="2"/>
              </a:rPr>
              <a:t> unrelated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Poor recall</a:t>
            </a:r>
          </a:p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Polysemy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One word, different meanings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Apple</a:t>
            </a:r>
            <a:r>
              <a:rPr lang="en-US" dirty="0" smtClean="0"/>
              <a:t> </a:t>
            </a:r>
            <a:r>
              <a:rPr lang="en-US" sz="2900" dirty="0"/>
              <a:t>Computer vs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C00000"/>
                </a:solidFill>
              </a:rPr>
              <a:t>Apple </a:t>
            </a:r>
            <a:r>
              <a:rPr lang="en-US" altLang="zh-CN" dirty="0" smtClean="0"/>
              <a:t>Juice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Large cosine values </a:t>
            </a:r>
            <a:r>
              <a:rPr lang="en-US" dirty="0" smtClean="0">
                <a:sym typeface="Wingdings" pitchFamily="2" charset="2"/>
              </a:rPr>
              <a:t> related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Poor precision</a:t>
            </a:r>
          </a:p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Let’s work in a more informative space.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Merge dimensions with similar meanings.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Singular Value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15418"/>
            <a:ext cx="995362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data:image/jpeg;base64,/9j/4AAQSkZJRgABAQAAAQABAAD/2wCEAAkGBxMTEhQUExQUFhQVFRUVFxUXFRUUFBcVFBQWFxcUFBQYHCggGBwlHRQUITEhJSkrLi4uFx8zODMsNygtLisBCgoKDg0OGhAQGy0kHyQsLCwsLCwsLCwsLCwsLC0sLCwsLCwsLCwsLCwsLCwsLCwsLCwsLSwsLCwsLCwsLCwrNP/AABEIAMIBAwMBIgACEQEDEQH/xAAcAAEAAQUBAQAAAAAAAAAAAAAABQIDBAYHAQj/xAA6EAACAQIDBQQIBAUFAAAAAAAAAQIDEQQFIRIxQVFhBnGBkQcTIjJSobHwFULB4RQjctHxM0NigpL/xAAaAQEAAwEBAQAAAAAAAAAAAAAAAQIDBQQG/8QAKREBAQACAQQBAgUFAAAAAAAAAAECEQMEEiExQRNRBSJhscEUMjNCkf/aAAwDAQACEQMRAD8A7gAAAAAAAAAAAInM+0eHoScZ1PbX5IpyluvZ23b1vIKfpBp3tCjN/wBUox+lzHLn48bq1FykbmDTqfpAo/mpVFzs4y+tiWyntVhcRLYhUtPhCacJPpG+kvC5bHlwy9U7omwAaJAAABqeP7dUaVeVLZbULqctpRalF2ezGVtpXvx4E1k2eUcUpOjJy2bbV4tWb4X3N6cCszxt1Km42JIAFkAAAAAAAAAAAAAAAAAAAAAAAAAAAGodsu0MofyqL9r88lq4/wDBK298+BsGeY9UKM6jTdlZW37UtFrwOSVZzTvJ3ve7vd975s8XV8l/x43VqmeWlipVT57Ra9Yr3b2Xzdop+L0fcV1ZJ6NprqW3hIvVJHk4+KYz0xXakFJXaTvukuXeRmJoyi/iXXRrqpLqX5YTZ1i3B810+K29d57692tUW0uMlaMlwbs9H3aFtSIbZ2P7fyi40cVLah7qqS0qQ4Lb+OP/ACWq434dKqYynGO3KcFC19pySjbntXsfOuWwVbE0qSV6cqsItyW9Skl7qei5q517J+xGAwiTqOM521lUkoq/NRb082eviz5O37t+PdnlLVO1eHvs0tuvLlSg5r/1pHyZTOvjq3uU4UF8VR7c7c1FaJ96Mmnm+DpLZjVoRXKMoJfIrWf4Z+7XpN8Ftx1Ne3K/3Zf8a9t+I4dnlRylJ3bbnK7fF7Tbfi9fE7H2EyV4XCQjJWqT/mTXJyStHwVl33OPxntVMP7O051Ytx3f7lmvK536nVi9zT7mmePoJLcsmnJvSsAHSYgAAAAAAAAAAAAAAAAAAAAAAAAAA1nt6r0I2dn6xNK2+0ZeVrnOquFqPlrzOhduN1LS/v8An7Jz6pOcm730+9eZy+a282Wv0Y8ntjyy2FntO7t3/e4w55bG/s3T6Oz70zJnJ79fPf13HtPGRgm5rTlxb4JffArr7s/CxCvKlHbm1KC/LNe038MWtb991ZEFjMZUqyvJ6X0gvdX9y9jsRKrO8ty0S4JffE8wmH2m7dy72TuSG/iK8LFw9rdZXT67k795kYeo5K97vxMHNsTGMlTT93f32Vl4fqSOUYiNtY3++49XDPybvy7PR8Nxw3Z7YOMzCUXrp1aI2eNnK7T1XL6mzZlgVUi3BX5x/N4czWq0YxjqrNNq/Gzvo14fU0s06mGeOtaSeMl/Lpyg3e1Rp+b/AFLGHzmtBXUpLXg2voVwbeFpPjqvlE8eEnO1oSa36Rdr99jw9J47p+tZdPqTLG/dM5d25xVN/wCrP/tLaXkzb8q9I9R224wnzsnF/LT5Gi4bIZWvUcYLq7vwS/UnMvp4akvil3WXke2ZWfKeXi4cv9XTMt7W0Ktk7wb+LVeaJ6nUUldNNc07o5L+J01/tx8CSyvtGov2JNdL3XijSckrm8nS/OLpQInKs9p1bK6UvkyWNHjuNnigACAAAAAAAAAAAAAAAAAAAQvaqDdHopJy7uHzsc6rTSuo3vd35HVM0wqq0pQfFfTVM5LnFZRnKNtU5Q8na9vA5vVY9vJMr8/wy5GI43f38yDzCvtydvdju69fH6Gbja/stJ6yuvDS/fy8yOlDcul39Sm2FWlG0UvzMycfiP4emkn/ADZL2bK9uDm7/LuG0oR25W237kOL10bXw6PXpYjP4apVk3Jtt73+nRdBjh3eb6/d0+g6P6l78vX7oylTcm29W3dt723vdyRpVHG1m1zMyOXuK3FDwj3tO31PR3vquPixxx8vPxKd0lp972XPxye5pO3F6/UwKtN30TKfVF5kreDC1fr4i81OyurWa03bjLpZrVb1d+nMj6Om9d37mThNJXS59TPLLXpb6WOvSQc5NXv4FFd8U2eRnuL0amj5M81zsrK+FiGIfMSxDW4x6js7cGWoVrXXFFpv3FMsYm8sz2UWtTpnZXtfGdoVH0UuK7+hxCrPW6MvL8zlCWr05ns4868XUdNM4+mUz00nsB2nVVKjN+1b2HzXwm7Hol24ueFwuqAAlUAAAAAAAAAAAAAAAB5I5N27yz1eIlKOrqLaat7rbtp5NnWjmXbPF3qylybVuaWljDqMJni14unvPuT7NKnSvJLlp3JFFkoupNeytbXs38Kv1ZL1cLvt1+f7Ih+0VRRcKS4JTkur0in4XfieDGd10x6bg+pyzGsCmpVZtve33JLgl0Rs2BwEYw1Wu7y5kTldGyTS15mwYR3aV+vibZZT0+r4+Lsm1FPLdrei/LLY23EsnZWLOIxMYp3ELna1jMsNGK1sQdSKe79zNzvMtuT5EP6y5eN8JdeVcrF6nNKPW5H1KlmVQqJrqRV9MzbZkLEKxGQraModYyyx2pljtkYh3MarLS/ESrGPKRfDHTKzT1vQ8iymV2UKRrIxyT/Z/M5UakZJvRpro1yPoXIsyjiKMKseK16PifM+Hmdc9EWaX26Le9bUe9b7G2FcvrOPc7nTAAauaAAAAAAAAAAAAAAAAoqytFvkm/JHHs+rtzZ17G/6c/6X9Djeby9qXR7jLkdb8Lk3ajPxv1UUnDaSTs07PonfhuXcjXpVpVqspyttSd3bcuCS6JW8iVxFO9rrf/gxqVBJ2433nmmMm9Opj0mGOdzxnv2lKEmlZPRGRRxDTuYe5LU9c9DDJ7NTSYp521vs0YOd5neGj3kVVlZEfiql+JbFT6U9xZr1LsxqsrIOdnqY9adzZbWiVXTrfeVxkYsN5eQRayE9Cix5FnqkRIrtTKRalK7FWZRtF5GOd8vdoqiy1cuqRZ56vQepvXo4xexiqfV28zRImy9katq9P+uL+ZePNzY7xr6MAQNnEAAAAAAAAAAAAAAAAW8RG8ZLmn9DjedRtKXRnaDk/a3C7FWff/gz5HT/AA3L81jUasUWHo07XXLoZGIRj1H9PtGGn0Eq5Cppqro9nPe+Dfh3GNB8HuKJTKXFdcxj5EZUZmSncxqupWYpl0jam8s1GZtSny0MSdM0kVyyWoq5dUdSnZK9ktphlkqiz1yPEOBKm1qoWkX5ot2JjPK+XhUhslyMNCVKrpM2fsfSvXp9ZRS8zX4QTN99G2A28VT5Ral5K/6Fo8/PdYWu3IAGrhgAAAAAAAAAAAAAAABpHpBwPu1EtHo+9ffyN3MLOMCq1KUHxWnetxFm426fk+nyTJwnEacN1/mYdV/5JzNsG4Taa1u0Q1SL5GFj6Xjz3NxjO+hbkyqp3lmdyunolJTLEplUmWZMaLSUixMuyLLZLLKqLHgPbExnXsWDw9e7qBRUd3qURRcaPIomM8vaqCL0YFMEZdJdCVavYOjqdg9GGWbMZVGuFl4/svmc0ybBuU0jvORYL1NCENztd974eGi8C2Mc7reTU7UgADRzAAAAAAAAAAAAAAAAAAAaX26yPaXroL+rv4SOZ4qhb9Tv1SCkmmrpqzXRnM+1vZ50puUVeEtz/TvM8sXU6LqfHZXO8RAw5InMZhbXIWtFozsdnjz3GLVZaci5WRZkQ0t3HjkUTKpMomGdeWfmEVI906llHjFipP8AY8YBoQjqepFylTuIzyV0qZIYamWsPSNo7J9n54mqox0itZS4RXN9SzDk5JjN1tHo5yHbl66S9iG7rLgvDf5HTTHwGDhSpxpwVoxVl/d9TINJNOJy8lzy2AAlmAAAAAAAAAAAAAAAAAFmrMD2dWxgY+cZxcZq6f3ddTzEVSLxNcLRqWeZRsN21i9z/vyZp2aYG2qR0bF4jea5mFCDvZW6cPLgZ3F0eDq7j4yaFXpmLOJOZhhLN2IerCxTtdbDlmU8MZspkVTLTY0XJcueKWhQmNslXuVxLi+/8Fn1nU9g7hW5xdijPw2HZTg8NqtLvktWbTlGUJtOpu+Fce9k6efl55jFPZ/IZ4iVo+zBe9N7l0XN9Dr2R4alh6ap0lZcXxk+cmazgaqikopJLcloiZw1cvPDlc3Jc62WFW5cTIrD1TPpTLMF4ABAAAAAAAAAAAAAAAAAWK0S+eNARGIgRWJpGy1aFzCr4QhaVp+KpMh8VQZu9fAdCNr5b0IXmTQMZhmQOMy+XD78TpeIynoR9fJuhGm2HLcfVcsxOFqL8r8NTFlTn8EvKx1CrkfQxpZD0Gm39Vk5v/D1H+Xza/Q9WBqvl5v+x0T8A6FcMh6DSt58r8tCoZTN735Il8HlKXM2+lkfQzaOTdBpS8tvygMDg7blYm8Jh2SlDKehJYfLehOmdyYWEokzhaTL2HwBI0cISytUYeBI0YnlKhYvpEq2vQAEAAAAAAAAAAAAAAAAAAAHjiegC3KimWZ4NMygBGzy5FieVLkTICdoCWULkW3ky5GxnlgbrW/wZcipZMuRsVj2wO6tfjlHQvwypciZANo2GXIyIYNIygELcaKRWkeg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6" descr="data:image/jpeg;base64,/9j/4AAQSkZJRgABAQAAAQABAAD/2wCEAAkGBxMTEhQUExQUFhQVFRUVFxUXFRUUFBcVFBQWFxcUFBQYHCggGBwlHRQUITEhJSkrLi4uFx8zODMsNygtLisBCgoKDg0OGhAQGy0kHyQsLCwsLCwsLCwsLCwsLC0sLCwsLCwsLCwsLCwsLCwsLCwsLCwsLSwsLCwsLCwsLCwrNP/AABEIAMIBAwMBIgACEQEDEQH/xAAcAAEAAQUBAQAAAAAAAAAAAAAABQIDBAYHAQj/xAA6EAACAQIDBQQIBAUFAAAAAAAAAQIDEQQFIRIxQVFhBnGBkQcTIjJSobHwFULB4RQjctHxM0NigpL/xAAaAQEAAwEBAQAAAAAAAAAAAAAAAQIDBQQG/8QAKREBAQACAQQBAgUFAAAAAAAAAAECEQMEEiExQRNRBSJhscEUMjNCkf/aAAwDAQACEQMRAD8A7gAAAAAAAAAAAInM+0eHoScZ1PbX5IpyluvZ23b1vIKfpBp3tCjN/wBUox+lzHLn48bq1FykbmDTqfpAo/mpVFzs4y+tiWyntVhcRLYhUtPhCacJPpG+kvC5bHlwy9U7omwAaJAAABqeP7dUaVeVLZbULqctpRalF2ezGVtpXvx4E1k2eUcUpOjJy2bbV4tWb4X3N6cCszxt1Km42JIAFkAAAAAAAAAAAAAAAAAAAAAAAAAAAGodsu0MofyqL9r88lq4/wDBK298+BsGeY9UKM6jTdlZW37UtFrwOSVZzTvJ3ve7vd975s8XV8l/x43VqmeWlipVT57Ra9Yr3b2Xzdop+L0fcV1ZJ6NprqW3hIvVJHk4+KYz0xXakFJXaTvukuXeRmJoyi/iXXRrqpLqX5YTZ1i3B810+K29d57692tUW0uMlaMlwbs9H3aFtSIbZ2P7fyi40cVLah7qqS0qQ4Lb+OP/ACWq434dKqYynGO3KcFC19pySjbntXsfOuWwVbE0qSV6cqsItyW9Skl7qei5q517J+xGAwiTqOM521lUkoq/NRb082eviz5O37t+PdnlLVO1eHvs0tuvLlSg5r/1pHyZTOvjq3uU4UF8VR7c7c1FaJ96Mmnm+DpLZjVoRXKMoJfIrWf4Z+7XpN8Ftx1Ne3K/3Zf8a9t+I4dnlRylJ3bbnK7fF7Tbfi9fE7H2EyV4XCQjJWqT/mTXJyStHwVl33OPxntVMP7O051Ytx3f7lmvK536nVi9zT7mmePoJLcsmnJvSsAHSYgAAAAAAAAAAAAAAAAAAAAAAAAAA1nt6r0I2dn6xNK2+0ZeVrnOquFqPlrzOhduN1LS/v8An7Jz6pOcm730+9eZy+a282Wv0Y8ntjyy2FntO7t3/e4w55bG/s3T6Oz70zJnJ79fPf13HtPGRgm5rTlxb4JffArr7s/CxCvKlHbm1KC/LNe038MWtb991ZEFjMZUqyvJ6X0gvdX9y9jsRKrO8ty0S4JffE8wmH2m7dy72TuSG/iK8LFw9rdZXT67k795kYeo5K97vxMHNsTGMlTT93f32Vl4fqSOUYiNtY3++49XDPybvy7PR8Nxw3Z7YOMzCUXrp1aI2eNnK7T1XL6mzZlgVUi3BX5x/N4czWq0YxjqrNNq/Gzvo14fU0s06mGeOtaSeMl/Lpyg3e1Rp+b/AFLGHzmtBXUpLXg2voVwbeFpPjqvlE8eEnO1oSa36Rdr99jw9J47p+tZdPqTLG/dM5d25xVN/wCrP/tLaXkzb8q9I9R224wnzsnF/LT5Gi4bIZWvUcYLq7vwS/UnMvp4akvil3WXke2ZWfKeXi4cv9XTMt7W0Ktk7wb+LVeaJ6nUUldNNc07o5L+J01/tx8CSyvtGov2JNdL3XijSckrm8nS/OLpQInKs9p1bK6UvkyWNHjuNnigACAAAAAAAAAAAAAAAAAAAQvaqDdHopJy7uHzsc6rTSuo3vd35HVM0wqq0pQfFfTVM5LnFZRnKNtU5Q8na9vA5vVY9vJMr8/wy5GI43f38yDzCvtydvdju69fH6Gbja/stJ6yuvDS/fy8yOlDcul39Sm2FWlG0UvzMycfiP4emkn/ADZL2bK9uDm7/LuG0oR25W237kOL10bXw6PXpYjP4apVk3Jtt73+nRdBjh3eb6/d0+g6P6l78vX7oylTcm29W3dt723vdyRpVHG1m1zMyOXuK3FDwj3tO31PR3vquPixxx8vPxKd0lp972XPxye5pO3F6/UwKtN30TKfVF5kreDC1fr4i81OyurWa03bjLpZrVb1d+nMj6Om9d37mThNJXS59TPLLXpb6WOvSQc5NXv4FFd8U2eRnuL0amj5M81zsrK+FiGIfMSxDW4x6js7cGWoVrXXFFpv3FMsYm8sz2UWtTpnZXtfGdoVH0UuK7+hxCrPW6MvL8zlCWr05ns4868XUdNM4+mUz00nsB2nVVKjN+1b2HzXwm7Hol24ueFwuqAAlUAAAAAAAAAAAAAAAB5I5N27yz1eIlKOrqLaat7rbtp5NnWjmXbPF3qylybVuaWljDqMJni14unvPuT7NKnSvJLlp3JFFkoupNeytbXs38Kv1ZL1cLvt1+f7Ih+0VRRcKS4JTkur0in4XfieDGd10x6bg+pyzGsCmpVZtve33JLgl0Rs2BwEYw1Wu7y5kTldGyTS15mwYR3aV+vibZZT0+r4+Lsm1FPLdrei/LLY23EsnZWLOIxMYp3ELna1jMsNGK1sQdSKe79zNzvMtuT5EP6y5eN8JdeVcrF6nNKPW5H1KlmVQqJrqRV9MzbZkLEKxGQraModYyyx2pljtkYh3MarLS/ESrGPKRfDHTKzT1vQ8iymV2UKRrIxyT/Z/M5UakZJvRpro1yPoXIsyjiKMKseK16PifM+Hmdc9EWaX26Le9bUe9b7G2FcvrOPc7nTAAauaAAAAAAAAAAAAAAAAoqytFvkm/JHHs+rtzZ17G/6c/6X9Djeby9qXR7jLkdb8Lk3ajPxv1UUnDaSTs07PonfhuXcjXpVpVqspyttSd3bcuCS6JW8iVxFO9rrf/gxqVBJ2433nmmMm9Opj0mGOdzxnv2lKEmlZPRGRRxDTuYe5LU9c9DDJ7NTSYp521vs0YOd5neGj3kVVlZEfiql+JbFT6U9xZr1LsxqsrIOdnqY9adzZbWiVXTrfeVxkYsN5eQRayE9Cix5FnqkRIrtTKRalK7FWZRtF5GOd8vdoqiy1cuqRZ56vQepvXo4xexiqfV28zRImy9katq9P+uL+ZePNzY7xr6MAQNnEAAAAAAAAAAAAAAAAW8RG8ZLmn9DjedRtKXRnaDk/a3C7FWff/gz5HT/AA3L81jUasUWHo07XXLoZGIRj1H9PtGGn0Eq5Cppqro9nPe+Dfh3GNB8HuKJTKXFdcxj5EZUZmSncxqupWYpl0jam8s1GZtSny0MSdM0kVyyWoq5dUdSnZK9ktphlkqiz1yPEOBKm1qoWkX5ot2JjPK+XhUhslyMNCVKrpM2fsfSvXp9ZRS8zX4QTN99G2A28VT5Ral5K/6Fo8/PdYWu3IAGrhgAAAAAAAAAAAAAAABpHpBwPu1EtHo+9ffyN3MLOMCq1KUHxWnetxFm426fk+nyTJwnEacN1/mYdV/5JzNsG4Taa1u0Q1SL5GFj6Xjz3NxjO+hbkyqp3lmdyunolJTLEplUmWZMaLSUixMuyLLZLLKqLHgPbExnXsWDw9e7qBRUd3qURRcaPIomM8vaqCL0YFMEZdJdCVavYOjqdg9GGWbMZVGuFl4/svmc0ybBuU0jvORYL1NCENztd974eGi8C2Mc7reTU7UgADRzAAAAAAAAAAAAAAAAAAAaX26yPaXroL+rv4SOZ4qhb9Tv1SCkmmrpqzXRnM+1vZ50puUVeEtz/TvM8sXU6LqfHZXO8RAw5InMZhbXIWtFozsdnjz3GLVZaci5WRZkQ0t3HjkUTKpMomGdeWfmEVI906llHjFipP8AY8YBoQjqepFylTuIzyV0qZIYamWsPSNo7J9n54mqox0itZS4RXN9SzDk5JjN1tHo5yHbl66S9iG7rLgvDf5HTTHwGDhSpxpwVoxVl/d9TINJNOJy8lzy2AAlmAAAAAAAAAAAAAAAAAFmrMD2dWxgY+cZxcZq6f3ddTzEVSLxNcLRqWeZRsN21i9z/vyZp2aYG2qR0bF4jea5mFCDvZW6cPLgZ3F0eDq7j4yaFXpmLOJOZhhLN2IerCxTtdbDlmU8MZspkVTLTY0XJcueKWhQmNslXuVxLi+/8Fn1nU9g7hW5xdijPw2HZTg8NqtLvktWbTlGUJtOpu+Fce9k6efl55jFPZ/IZ4iVo+zBe9N7l0XN9Dr2R4alh6ap0lZcXxk+cmazgaqikopJLcloiZw1cvPDlc3Jc62WFW5cTIrD1TPpTLMF4ABAAAAAAAAAAAAAAAAAWK0S+eNARGIgRWJpGy1aFzCr4QhaVp+KpMh8VQZu9fAdCNr5b0IXmTQMZhmQOMy+XD78TpeIynoR9fJuhGm2HLcfVcsxOFqL8r8NTFlTn8EvKx1CrkfQxpZD0Gm39Vk5v/D1H+Xza/Q9WBqvl5v+x0T8A6FcMh6DSt58r8tCoZTN735Il8HlKXM2+lkfQzaOTdBpS8tvygMDg7blYm8Jh2SlDKehJYfLehOmdyYWEokzhaTL2HwBI0cISytUYeBI0YnlKhYvpEq2vQAEAAAAAAAAAAAAAAAAAAAHjiegC3KimWZ4NMygBGzy5FieVLkTICdoCWULkW3ky5GxnlgbrW/wZcipZMuRsVj2wO6tfjlHQvwypciZANo2GXIyIYNIygELcaKRWkeg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8" descr="data:image/jpeg;base64,/9j/4AAQSkZJRgABAQAAAQABAAD/2wCEAAkGBxMTEhQUExQUFhQVFRUVFxUXFRUUFBcVFBQWFxcUFBQYHCggGBwlHRQUITEhJSkrLi4uFx8zODMsNygtLisBCgoKDg0OGhAQGy0kHyQsLCwsLCwsLCwsLCwsLC0sLCwsLCwsLCwsLCwsLCwsLCwsLCwsLSwsLCwsLCwsLCwrNP/AABEIAMIBAwMBIgACEQEDEQH/xAAcAAEAAQUBAQAAAAAAAAAAAAAABQIDBAYHAQj/xAA6EAACAQIDBQQIBAUFAAAAAAAAAQIDEQQFIRIxQVFhBnGBkQcTIjJSobHwFULB4RQjctHxM0NigpL/xAAaAQEAAwEBAQAAAAAAAAAAAAAAAQIDBQQG/8QAKREBAQACAQQBAgUFAAAAAAAAAAECEQMEEiExQRNRBSJhscEUMjNCkf/aAAwDAQACEQMRAD8A7gAAAAAAAAAAAInM+0eHoScZ1PbX5IpyluvZ23b1vIKfpBp3tCjN/wBUox+lzHLn48bq1FykbmDTqfpAo/mpVFzs4y+tiWyntVhcRLYhUtPhCacJPpG+kvC5bHlwy9U7omwAaJAAABqeP7dUaVeVLZbULqctpRalF2ezGVtpXvx4E1k2eUcUpOjJy2bbV4tWb4X3N6cCszxt1Km42JIAFkAAAAAAAAAAAAAAAAAAAAAAAAAAAGodsu0MofyqL9r88lq4/wDBK298+BsGeY9UKM6jTdlZW37UtFrwOSVZzTvJ3ve7vd975s8XV8l/x43VqmeWlipVT57Ra9Yr3b2Xzdop+L0fcV1ZJ6NprqW3hIvVJHk4+KYz0xXakFJXaTvukuXeRmJoyi/iXXRrqpLqX5YTZ1i3B810+K29d57692tUW0uMlaMlwbs9H3aFtSIbZ2P7fyi40cVLah7qqS0qQ4Lb+OP/ACWq434dKqYynGO3KcFC19pySjbntXsfOuWwVbE0qSV6cqsItyW9Skl7qei5q517J+xGAwiTqOM521lUkoq/NRb082eviz5O37t+PdnlLVO1eHvs0tuvLlSg5r/1pHyZTOvjq3uU4UF8VR7c7c1FaJ96Mmnm+DpLZjVoRXKMoJfIrWf4Z+7XpN8Ftx1Ne3K/3Zf8a9t+I4dnlRylJ3bbnK7fF7Tbfi9fE7H2EyV4XCQjJWqT/mTXJyStHwVl33OPxntVMP7O051Ytx3f7lmvK536nVi9zT7mmePoJLcsmnJvSsAHSYgAAAAAAAAAAAAAAAAAAAAAAAAAA1nt6r0I2dn6xNK2+0ZeVrnOquFqPlrzOhduN1LS/v8An7Jz6pOcm730+9eZy+a282Wv0Y8ntjyy2FntO7t3/e4w55bG/s3T6Oz70zJnJ79fPf13HtPGRgm5rTlxb4JffArr7s/CxCvKlHbm1KC/LNe038MWtb991ZEFjMZUqyvJ6X0gvdX9y9jsRKrO8ty0S4JffE8wmH2m7dy72TuSG/iK8LFw9rdZXT67k795kYeo5K97vxMHNsTGMlTT93f32Vl4fqSOUYiNtY3++49XDPybvy7PR8Nxw3Z7YOMzCUXrp1aI2eNnK7T1XL6mzZlgVUi3BX5x/N4czWq0YxjqrNNq/Gzvo14fU0s06mGeOtaSeMl/Lpyg3e1Rp+b/AFLGHzmtBXUpLXg2voVwbeFpPjqvlE8eEnO1oSa36Rdr99jw9J47p+tZdPqTLG/dM5d25xVN/wCrP/tLaXkzb8q9I9R224wnzsnF/LT5Gi4bIZWvUcYLq7vwS/UnMvp4akvil3WXke2ZWfKeXi4cv9XTMt7W0Ktk7wb+LVeaJ6nUUldNNc07o5L+J01/tx8CSyvtGov2JNdL3XijSckrm8nS/OLpQInKs9p1bK6UvkyWNHjuNnigACAAAAAAAAAAAAAAAAAAAQvaqDdHopJy7uHzsc6rTSuo3vd35HVM0wqq0pQfFfTVM5LnFZRnKNtU5Q8na9vA5vVY9vJMr8/wy5GI43f38yDzCvtydvdju69fH6Gbja/stJ6yuvDS/fy8yOlDcul39Sm2FWlG0UvzMycfiP4emkn/ADZL2bK9uDm7/LuG0oR25W237kOL10bXw6PXpYjP4apVk3Jtt73+nRdBjh3eb6/d0+g6P6l78vX7oylTcm29W3dt723vdyRpVHG1m1zMyOXuK3FDwj3tO31PR3vquPixxx8vPxKd0lp972XPxye5pO3F6/UwKtN30TKfVF5kreDC1fr4i81OyurWa03bjLpZrVb1d+nMj6Om9d37mThNJXS59TPLLXpb6WOvSQc5NXv4FFd8U2eRnuL0amj5M81zsrK+FiGIfMSxDW4x6js7cGWoVrXXFFpv3FMsYm8sz2UWtTpnZXtfGdoVH0UuK7+hxCrPW6MvL8zlCWr05ns4868XUdNM4+mUz00nsB2nVVKjN+1b2HzXwm7Hol24ueFwuqAAlUAAAAAAAAAAAAAAAB5I5N27yz1eIlKOrqLaat7rbtp5NnWjmXbPF3qylybVuaWljDqMJni14unvPuT7NKnSvJLlp3JFFkoupNeytbXs38Kv1ZL1cLvt1+f7Ih+0VRRcKS4JTkur0in4XfieDGd10x6bg+pyzGsCmpVZtve33JLgl0Rs2BwEYw1Wu7y5kTldGyTS15mwYR3aV+vibZZT0+r4+Lsm1FPLdrei/LLY23EsnZWLOIxMYp3ELna1jMsNGK1sQdSKe79zNzvMtuT5EP6y5eN8JdeVcrF6nNKPW5H1KlmVQqJrqRV9MzbZkLEKxGQraModYyyx2pljtkYh3MarLS/ESrGPKRfDHTKzT1vQ8iymV2UKRrIxyT/Z/M5UakZJvRpro1yPoXIsyjiKMKseK16PifM+Hmdc9EWaX26Le9bUe9b7G2FcvrOPc7nTAAauaAAAAAAAAAAAAAAAAoqytFvkm/JHHs+rtzZ17G/6c/6X9Djeby9qXR7jLkdb8Lk3ajPxv1UUnDaSTs07PonfhuXcjXpVpVqspyttSd3bcuCS6JW8iVxFO9rrf/gxqVBJ2433nmmMm9Opj0mGOdzxnv2lKEmlZPRGRRxDTuYe5LU9c9DDJ7NTSYp521vs0YOd5neGj3kVVlZEfiql+JbFT6U9xZr1LsxqsrIOdnqY9adzZbWiVXTrfeVxkYsN5eQRayE9Cix5FnqkRIrtTKRalK7FWZRtF5GOd8vdoqiy1cuqRZ56vQepvXo4xexiqfV28zRImy9katq9P+uL+ZePNzY7xr6MAQNnEAAAAAAAAAAAAAAAAW8RG8ZLmn9DjedRtKXRnaDk/a3C7FWff/gz5HT/AA3L81jUasUWHo07XXLoZGIRj1H9PtGGn0Eq5Cppqro9nPe+Dfh3GNB8HuKJTKXFdcxj5EZUZmSncxqupWYpl0jam8s1GZtSny0MSdM0kVyyWoq5dUdSnZK9ktphlkqiz1yPEOBKm1qoWkX5ot2JjPK+XhUhslyMNCVKrpM2fsfSvXp9ZRS8zX4QTN99G2A28VT5Ral5K/6Fo8/PdYWu3IAGrhgAAAAAAAAAAAAAAABpHpBwPu1EtHo+9ffyN3MLOMCq1KUHxWnetxFm426fk+nyTJwnEacN1/mYdV/5JzNsG4Taa1u0Q1SL5GFj6Xjz3NxjO+hbkyqp3lmdyunolJTLEplUmWZMaLSUixMuyLLZLLKqLHgPbExnXsWDw9e7qBRUd3qURRcaPIomM8vaqCL0YFMEZdJdCVavYOjqdg9GGWbMZVGuFl4/svmc0ybBuU0jvORYL1NCENztd974eGi8C2Mc7reTU7UgADRzAAAAAAAAAAAAAAAAAAAaX26yPaXroL+rv4SOZ4qhb9Tv1SCkmmrpqzXRnM+1vZ50puUVeEtz/TvM8sXU6LqfHZXO8RAw5InMZhbXIWtFozsdnjz3GLVZaci5WRZkQ0t3HjkUTKpMomGdeWfmEVI906llHjFipP8AY8YBoQjqepFylTuIzyV0qZIYamWsPSNo7J9n54mqox0itZS4RXN9SzDk5JjN1tHo5yHbl66S9iG7rLgvDf5HTTHwGDhSpxpwVoxVl/d9TINJNOJy8lzy2AAlmAAAAAAAAAAAAAAAAAFmrMD2dWxgY+cZxcZq6f3ddTzEVSLxNcLRqWeZRsN21i9z/vyZp2aYG2qR0bF4jea5mFCDvZW6cPLgZ3F0eDq7j4yaFXpmLOJOZhhLN2IerCxTtdbDlmU8MZspkVTLTY0XJcueKWhQmNslXuVxLi+/8Fn1nU9g7hW5xdijPw2HZTg8NqtLvktWbTlGUJtOpu+Fce9k6efl55jFPZ/IZ4iVo+zBe9N7l0XN9Dr2R4alh6ap0lZcXxk+cmazgaqikopJLcloiZw1cvPDlc3Jc62WFW5cTIrD1TPpTLMF4ABAAAAAAAAAAAAAAAAAWK0S+eNARGIgRWJpGy1aFzCr4QhaVp+KpMh8VQZu9fAdCNr5b0IXmTQMZhmQOMy+XD78TpeIynoR9fJuhGm2HLcfVcsxOFqL8r8NTFlTn8EvKx1CrkfQxpZD0Gm39Vk5v/D1H+Xza/Q9WBqvl5v+x0T8A6FcMh6DSt58r8tCoZTN735Il8HlKXM2+lkfQzaOTdBpS8tvygMDg7blYm8Jh2SlDKehJYfLehOmdyYWEokzhaTL2HwBI0cISytUYeBI0YnlKhYvpEq2vQAEAAAAAAAAAAAAAAAAAAAHjiegC3KimWZ4NMygBGzy5FieVLkTICdoCWULkW3ky5GxnlgbrW/wZcipZMuRsVj2wO6tfjlHQvwypciZANo2GXIyIYNIygELcaKRWkeg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10" descr="data:image/jpeg;base64,/9j/4AAQSkZJRgABAQAAAQABAAD/2wCEAAkGBxMTEhQUExQUFhQVFRUVFxUXFRUUFBcVFBQWFxcUFBQYHCggGBwlHRQUITEhJSkrLi4uFx8zODMsNygtLisBCgoKDg0OGhAQGy0kHyQsLCwsLCwsLCwsLCwsLC0sLCwsLCwsLCwsLCwsLCwsLCwsLCwsLSwsLCwsLCwsLCwrNP/AABEIAMIBAwMBIgACEQEDEQH/xAAcAAEAAQUBAQAAAAAAAAAAAAAABQIDBAYHAQj/xAA6EAACAQIDBQQIBAUFAAAAAAAAAQIDEQQFIRIxQVFhBnGBkQcTIjJSobHwFULB4RQjctHxM0NigpL/xAAaAQEAAwEBAQAAAAAAAAAAAAAAAQIDBQQG/8QAKREBAQACAQQBAgUFAAAAAAAAAAECEQMEEiExQRNRBSJhscEUMjNCkf/aAAwDAQACEQMRAD8A7gAAAAAAAAAAAInM+0eHoScZ1PbX5IpyluvZ23b1vIKfpBp3tCjN/wBUox+lzHLn48bq1FykbmDTqfpAo/mpVFzs4y+tiWyntVhcRLYhUtPhCacJPpG+kvC5bHlwy9U7omwAaJAAABqeP7dUaVeVLZbULqctpRalF2ezGVtpXvx4E1k2eUcUpOjJy2bbV4tWb4X3N6cCszxt1Km42JIAFkAAAAAAAAAAAAAAAAAAAAAAAAAAAGodsu0MofyqL9r88lq4/wDBK298+BsGeY9UKM6jTdlZW37UtFrwOSVZzTvJ3ve7vd975s8XV8l/x43VqmeWlipVT57Ra9Yr3b2Xzdop+L0fcV1ZJ6NprqW3hIvVJHk4+KYz0xXakFJXaTvukuXeRmJoyi/iXXRrqpLqX5YTZ1i3B810+K29d57692tUW0uMlaMlwbs9H3aFtSIbZ2P7fyi40cVLah7qqS0qQ4Lb+OP/ACWq434dKqYynGO3KcFC19pySjbntXsfOuWwVbE0qSV6cqsItyW9Skl7qei5q517J+xGAwiTqOM521lUkoq/NRb082eviz5O37t+PdnlLVO1eHvs0tuvLlSg5r/1pHyZTOvjq3uU4UF8VR7c7c1FaJ96Mmnm+DpLZjVoRXKMoJfIrWf4Z+7XpN8Ftx1Ne3K/3Zf8a9t+I4dnlRylJ3bbnK7fF7Tbfi9fE7H2EyV4XCQjJWqT/mTXJyStHwVl33OPxntVMP7O051Ytx3f7lmvK536nVi9zT7mmePoJLcsmnJvSsAHSYgAAAAAAAAAAAAAAAAAAAAAAAAAA1nt6r0I2dn6xNK2+0ZeVrnOquFqPlrzOhduN1LS/v8An7Jz6pOcm730+9eZy+a282Wv0Y8ntjyy2FntO7t3/e4w55bG/s3T6Oz70zJnJ79fPf13HtPGRgm5rTlxb4JffArr7s/CxCvKlHbm1KC/LNe038MWtb991ZEFjMZUqyvJ6X0gvdX9y9jsRKrO8ty0S4JffE8wmH2m7dy72TuSG/iK8LFw9rdZXT67k795kYeo5K97vxMHNsTGMlTT93f32Vl4fqSOUYiNtY3++49XDPybvy7PR8Nxw3Z7YOMzCUXrp1aI2eNnK7T1XL6mzZlgVUi3BX5x/N4czWq0YxjqrNNq/Gzvo14fU0s06mGeOtaSeMl/Lpyg3e1Rp+b/AFLGHzmtBXUpLXg2voVwbeFpPjqvlE8eEnO1oSa36Rdr99jw9J47p+tZdPqTLG/dM5d25xVN/wCrP/tLaXkzb8q9I9R224wnzsnF/LT5Gi4bIZWvUcYLq7vwS/UnMvp4akvil3WXke2ZWfKeXi4cv9XTMt7W0Ktk7wb+LVeaJ6nUUldNNc07o5L+J01/tx8CSyvtGov2JNdL3XijSckrm8nS/OLpQInKs9p1bK6UvkyWNHjuNnigACAAAAAAAAAAAAAAAAAAAQvaqDdHopJy7uHzsc6rTSuo3vd35HVM0wqq0pQfFfTVM5LnFZRnKNtU5Q8na9vA5vVY9vJMr8/wy5GI43f38yDzCvtydvdju69fH6Gbja/stJ6yuvDS/fy8yOlDcul39Sm2FWlG0UvzMycfiP4emkn/ADZL2bK9uDm7/LuG0oR25W237kOL10bXw6PXpYjP4apVk3Jtt73+nRdBjh3eb6/d0+g6P6l78vX7oylTcm29W3dt723vdyRpVHG1m1zMyOXuK3FDwj3tO31PR3vquPixxx8vPxKd0lp972XPxye5pO3F6/UwKtN30TKfVF5kreDC1fr4i81OyurWa03bjLpZrVb1d+nMj6Om9d37mThNJXS59TPLLXpb6WOvSQc5NXv4FFd8U2eRnuL0amj5M81zsrK+FiGIfMSxDW4x6js7cGWoVrXXFFpv3FMsYm8sz2UWtTpnZXtfGdoVH0UuK7+hxCrPW6MvL8zlCWr05ns4868XUdNM4+mUz00nsB2nVVKjN+1b2HzXwm7Hol24ueFwuqAAlUAAAAAAAAAAAAAAAB5I5N27yz1eIlKOrqLaat7rbtp5NnWjmXbPF3qylybVuaWljDqMJni14unvPuT7NKnSvJLlp3JFFkoupNeytbXs38Kv1ZL1cLvt1+f7Ih+0VRRcKS4JTkur0in4XfieDGd10x6bg+pyzGsCmpVZtve33JLgl0Rs2BwEYw1Wu7y5kTldGyTS15mwYR3aV+vibZZT0+r4+Lsm1FPLdrei/LLY23EsnZWLOIxMYp3ELna1jMsNGK1sQdSKe79zNzvMtuT5EP6y5eN8JdeVcrF6nNKPW5H1KlmVQqJrqRV9MzbZkLEKxGQraModYyyx2pljtkYh3MarLS/ESrGPKRfDHTKzT1vQ8iymV2UKRrIxyT/Z/M5UakZJvRpro1yPoXIsyjiKMKseK16PifM+Hmdc9EWaX26Le9bUe9b7G2FcvrOPc7nTAAauaAAAAAAAAAAAAAAAAoqytFvkm/JHHs+rtzZ17G/6c/6X9Djeby9qXR7jLkdb8Lk3ajPxv1UUnDaSTs07PonfhuXcjXpVpVqspyttSd3bcuCS6JW8iVxFO9rrf/gxqVBJ2433nmmMm9Opj0mGOdzxnv2lKEmlZPRGRRxDTuYe5LU9c9DDJ7NTSYp521vs0YOd5neGj3kVVlZEfiql+JbFT6U9xZr1LsxqsrIOdnqY9adzZbWiVXTrfeVxkYsN5eQRayE9Cix5FnqkRIrtTKRalK7FWZRtF5GOd8vdoqiy1cuqRZ56vQepvXo4xexiqfV28zRImy9katq9P+uL+ZePNzY7xr6MAQNnEAAAAAAAAAAAAAAAAW8RG8ZLmn9DjedRtKXRnaDk/a3C7FWff/gz5HT/AA3L81jUasUWHo07XXLoZGIRj1H9PtGGn0Eq5Cppqro9nPe+Dfh3GNB8HuKJTKXFdcxj5EZUZmSncxqupWYpl0jam8s1GZtSny0MSdM0kVyyWoq5dUdSnZK9ktphlkqiz1yPEOBKm1qoWkX5ot2JjPK+XhUhslyMNCVKrpM2fsfSvXp9ZRS8zX4QTN99G2A28VT5Ral5K/6Fo8/PdYWu3IAGrhgAAAAAAAAAAAAAAABpHpBwPu1EtHo+9ffyN3MLOMCq1KUHxWnetxFm426fk+nyTJwnEacN1/mYdV/5JzNsG4Taa1u0Q1SL5GFj6Xjz3NxjO+hbkyqp3lmdyunolJTLEplUmWZMaLSUixMuyLLZLLKqLHgPbExnXsWDw9e7qBRUd3qURRcaPIomM8vaqCL0YFMEZdJdCVavYOjqdg9GGWbMZVGuFl4/svmc0ybBuU0jvORYL1NCENztd974eGi8C2Mc7reTU7UgADRzAAAAAAAAAAAAAAAAAAAaX26yPaXroL+rv4SOZ4qhb9Tv1SCkmmrpqzXRnM+1vZ50puUVeEtz/TvM8sXU6LqfHZXO8RAw5InMZhbXIWtFozsdnjz3GLVZaci5WRZkQ0t3HjkUTKpMomGdeWfmEVI906llHjFipP8AY8YBoQjqepFylTuIzyV0qZIYamWsPSNo7J9n54mqox0itZS4RXN9SzDk5JjN1tHo5yHbl66S9iG7rLgvDf5HTTHwGDhSpxpwVoxVl/d9TINJNOJy8lzy2AAlmAAAAAAAAAAAAAAAAAFmrMD2dWxgY+cZxcZq6f3ddTzEVSLxNcLRqWeZRsN21i9z/vyZp2aYG2qR0bF4jea5mFCDvZW6cPLgZ3F0eDq7j4yaFXpmLOJOZhhLN2IerCxTtdbDlmU8MZspkVTLTY0XJcueKWhQmNslXuVxLi+/8Fn1nU9g7hW5xdijPw2HZTg8NqtLvktWbTlGUJtOpu+Fce9k6efl55jFPZ/IZ4iVo+zBe9N7l0XN9Dr2R4alh6ap0lZcXxk+cmazgaqikopJLcloiZw1cvPDlc3Jc62WFW5cTIrD1TPpTLMF4ABAAAAAAAAAAAAAAAAAWK0S+eNARGIgRWJpGy1aFzCr4QhaVp+KpMh8VQZu9fAdCNr5b0IXmTQMZhmQOMy+XD78TpeIynoR9fJuhGm2HLcfVcsxOFqL8r8NTFlTn8EvKx1CrkfQxpZD0Gm39Vk5v/D1H+Xza/Q9WBqvl5v+x0T8A6FcMh6DSt58r8tCoZTN735Il8HlKXM2+lkfQzaOTdBpS8tvygMDg7blYm8Jh2SlDKehJYfLehOmdyYWEokzhaTL2HwBI0cISytUYeBI0YnlKhYvpEq2vQAEAAAAAAAAAAAAAAAAAAAHjiegC3KimWZ4NMygBGzy5FieVLkTICdoCWULkW3ky5GxnlgbrW/wZcipZMuRsVj2wO6tfjlHQvwypciZANo2GXIyIYNIygELcaKRWkeg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520700" y="7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3581400"/>
            <a:ext cx="1395622" cy="104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Semantic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3200" y="1066800"/>
          <a:ext cx="3009900" cy="738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5" name="Equation" r:id="rId3" imgW="838080" imgH="203040" progId="">
                  <p:embed/>
                </p:oleObj>
              </mc:Choice>
              <mc:Fallback>
                <p:oleObj name="Equation" r:id="rId3" imgW="838080" imgH="20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066800"/>
                        <a:ext cx="3009900" cy="738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12787" y="2917825"/>
          <a:ext cx="6983413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6" name="Equation" r:id="rId5" imgW="3581280" imgH="1638000" progId="">
                  <p:embed/>
                </p:oleObj>
              </mc:Choice>
              <mc:Fallback>
                <p:oleObj name="Equation" r:id="rId5" imgW="3581280" imgH="1638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" y="2917825"/>
                        <a:ext cx="6983413" cy="340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66750" y="2133600"/>
          <a:ext cx="73898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7" name="Equation" r:id="rId7" imgW="3111480" imgH="203040" progId="">
                  <p:embed/>
                </p:oleObj>
              </mc:Choice>
              <mc:Fallback>
                <p:oleObj name="Equation" r:id="rId7" imgW="3111480" imgH="20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133600"/>
                        <a:ext cx="738981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762000" y="4343400"/>
            <a:ext cx="40386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62000" y="6324600"/>
            <a:ext cx="47244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Semantic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042988"/>
            <a:ext cx="81248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" y="933450"/>
            <a:ext cx="83058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979" y="990600"/>
            <a:ext cx="6601721" cy="298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535" y="4038600"/>
            <a:ext cx="654021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Decomposition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1066800"/>
            <a:ext cx="67312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57600"/>
            <a:ext cx="6710320" cy="262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505200"/>
            <a:ext cx="600076" cy="24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K Approximation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7" name="TextBox 6"/>
          <p:cNvSpPr txBox="1"/>
          <p:nvPr/>
        </p:nvSpPr>
        <p:spPr>
          <a:xfrm>
            <a:off x="4808753" y="10668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K=2</a:t>
            </a:r>
            <a:endParaRPr lang="en-US" dirty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14097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857375"/>
            <a:ext cx="1190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9050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4958" y="3467100"/>
            <a:ext cx="631084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447800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1447800"/>
            <a:ext cx="609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1447800"/>
            <a:ext cx="66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448214"/>
              </p:ext>
            </p:extLst>
          </p:nvPr>
        </p:nvGraphicFramePr>
        <p:xfrm>
          <a:off x="4978400" y="28956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8" name="Equation" r:id="rId10" imgW="177480" imgH="203040" progId="Equation.KSEE3">
                  <p:embed/>
                </p:oleObj>
              </mc:Choice>
              <mc:Fallback>
                <p:oleObj name="Equation" r:id="rId10" imgW="177480" imgH="203040" progId="Equation.KSEE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2895600"/>
                        <a:ext cx="355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905000" y="1857375"/>
            <a:ext cx="1190625" cy="581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560" y="990599"/>
            <a:ext cx="4549240" cy="449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28725"/>
            <a:ext cx="8023225" cy="25050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TF-IDF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Vector Space Model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Latent Semantic Analysis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PageRank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Collaborative Filtering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90975"/>
            <a:ext cx="3504786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1795046"/>
            <a:ext cx="1439818" cy="3385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more relevant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4919246"/>
            <a:ext cx="1335622" cy="3385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less relevant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in 2D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14400"/>
            <a:ext cx="73152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in 2D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8192" r="5932" b="6504"/>
          <a:stretch>
            <a:fillRect/>
          </a:stretch>
        </p:blipFill>
        <p:spPr bwMode="auto">
          <a:xfrm>
            <a:off x="1752599" y="762000"/>
            <a:ext cx="6032919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Document Cosine Similarity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9626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5" y="4038600"/>
            <a:ext cx="59245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600200" y="1404000"/>
            <a:ext cx="3276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00200" y="4038600"/>
            <a:ext cx="3276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29200" y="2394000"/>
            <a:ext cx="2514600" cy="76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29200" y="5029200"/>
            <a:ext cx="2514600" cy="76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419600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dirty="0" smtClean="0"/>
              <a:t>Original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3352800"/>
            <a:ext cx="148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dirty="0" smtClean="0"/>
              <a:t>Transformed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Query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214563" y="1343025"/>
          <a:ext cx="4862512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13" name="Equation" r:id="rId3" imgW="2145960" imgH="965160" progId="Equation.KSEE3">
                  <p:embed/>
                </p:oleObj>
              </mc:Choice>
              <mc:Fallback>
                <p:oleObj name="Equation" r:id="rId3" imgW="2145960" imgH="965160" progId="Equation.KSEE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1343025"/>
                        <a:ext cx="4862512" cy="218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724400"/>
            <a:ext cx="6734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4600" y="5410200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dirty="0" smtClean="0"/>
              <a:t>Cosine Similarity to Current Documents</a:t>
            </a:r>
            <a:endParaRPr lang="zh-CN" altLang="en-US" dirty="0"/>
          </a:p>
        </p:txBody>
      </p:sp>
      <p:sp>
        <p:nvSpPr>
          <p:cNvPr id="9" name="左大括号 8"/>
          <p:cNvSpPr/>
          <p:nvPr/>
        </p:nvSpPr>
        <p:spPr>
          <a:xfrm rot="5400000">
            <a:off x="2781300" y="3009900"/>
            <a:ext cx="228600" cy="3200400"/>
          </a:xfrm>
          <a:prstGeom prst="leftBrac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743200" y="4114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dirty="0" smtClean="0"/>
              <a:t>C</a:t>
            </a:r>
            <a:endParaRPr lang="zh-CN" altLang="en-US" dirty="0"/>
          </a:p>
        </p:txBody>
      </p:sp>
      <p:sp>
        <p:nvSpPr>
          <p:cNvPr id="11" name="左大括号 10"/>
          <p:cNvSpPr/>
          <p:nvPr/>
        </p:nvSpPr>
        <p:spPr>
          <a:xfrm rot="5400000">
            <a:off x="6210300" y="3390900"/>
            <a:ext cx="228600" cy="2438400"/>
          </a:xfrm>
          <a:prstGeom prst="leftBrac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125622" y="4114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dirty="0" smtClean="0"/>
              <a:t>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28674" name="Picture 2" descr="File:PageRank-hi-r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267" y="1371600"/>
            <a:ext cx="677333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4"/>
            <a:ext cx="8153400" cy="5095876"/>
          </a:xfrm>
        </p:spPr>
        <p:txBody>
          <a:bodyPr>
            <a:normAutofit/>
          </a:bodyPr>
          <a:lstStyle/>
          <a:p>
            <a:pPr algn="just">
              <a:lnSpc>
                <a:spcPct val="134000"/>
              </a:lnSpc>
            </a:pPr>
            <a:r>
              <a:rPr lang="en-US" sz="1600" dirty="0" smtClean="0"/>
              <a:t>Given a set of hyperlinked documents, how to evaluate the relative importance of each document?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1600" dirty="0" smtClean="0"/>
          </a:p>
          <a:p>
            <a:pPr algn="just">
              <a:lnSpc>
                <a:spcPct val="134000"/>
              </a:lnSpc>
            </a:pPr>
            <a:r>
              <a:rPr lang="en-US" sz="1600" dirty="0" smtClean="0"/>
              <a:t>A hyperlink to a page counts as a vote of support.</a:t>
            </a:r>
          </a:p>
          <a:p>
            <a:pPr lvl="1" algn="just">
              <a:lnSpc>
                <a:spcPct val="134000"/>
              </a:lnSpc>
            </a:pPr>
            <a:r>
              <a:rPr lang="en-US" sz="1600" dirty="0" smtClean="0"/>
              <a:t>The importance of vote from a page depends on its own </a:t>
            </a:r>
            <a:r>
              <a:rPr lang="en-US" sz="1600" dirty="0" smtClean="0">
                <a:solidFill>
                  <a:srgbClr val="FF0000"/>
                </a:solidFill>
              </a:rPr>
              <a:t>PageRank</a:t>
            </a:r>
            <a:r>
              <a:rPr lang="en-US" sz="1600" dirty="0" smtClean="0"/>
              <a:t> and the </a:t>
            </a:r>
            <a:r>
              <a:rPr lang="en-US" sz="1600" dirty="0" smtClean="0">
                <a:solidFill>
                  <a:srgbClr val="FF0000"/>
                </a:solidFill>
              </a:rPr>
              <a:t>number of outbound links</a:t>
            </a:r>
            <a:r>
              <a:rPr lang="en-US" sz="1600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1600" dirty="0" smtClean="0"/>
          </a:p>
          <a:p>
            <a:pPr algn="just">
              <a:lnSpc>
                <a:spcPct val="134000"/>
              </a:lnSpc>
            </a:pPr>
            <a:r>
              <a:rPr lang="en-US" sz="1600" dirty="0" smtClean="0"/>
              <a:t>The PageRank </a:t>
            </a:r>
            <a:r>
              <a:rPr lang="en-US" sz="1600" smtClean="0"/>
              <a:t>of a page </a:t>
            </a:r>
            <a:r>
              <a:rPr lang="en-US" sz="1600" dirty="0" smtClean="0"/>
              <a:t>is determined by the number and PageRank metric of all pages that link to it.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1600" dirty="0" smtClean="0"/>
          </a:p>
          <a:p>
            <a:pPr algn="just">
              <a:lnSpc>
                <a:spcPct val="134000"/>
              </a:lnSpc>
            </a:pPr>
            <a:r>
              <a:rPr lang="en-US" sz="1600" dirty="0" smtClean="0"/>
              <a:t>The outbound links of a page do not affect its PageRank value.</a:t>
            </a:r>
          </a:p>
          <a:p>
            <a:pPr lvl="1" algn="just">
              <a:lnSpc>
                <a:spcPct val="134000"/>
              </a:lnSpc>
            </a:pPr>
            <a:r>
              <a:rPr lang="en-US" sz="1600" dirty="0" smtClean="0"/>
              <a:t>Difficult to manipulate inbound links.</a:t>
            </a:r>
          </a:p>
          <a:p>
            <a:pPr algn="just">
              <a:spcBef>
                <a:spcPts val="0"/>
              </a:spcBef>
            </a:pPr>
            <a:endParaRPr lang="en-US" sz="1600" dirty="0" smtClean="0"/>
          </a:p>
          <a:p>
            <a:pPr algn="just">
              <a:lnSpc>
                <a:spcPct val="134000"/>
              </a:lnSpc>
            </a:pPr>
            <a:r>
              <a:rPr lang="en-US" sz="1600" dirty="0" smtClean="0"/>
              <a:t>A key factor determining a page’s ranking in the search results of Google.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160020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12420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312420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6" idx="1"/>
            <a:endCxn id="5" idx="3"/>
          </p:cNvCxnSpPr>
          <p:nvPr/>
        </p:nvCxnSpPr>
        <p:spPr>
          <a:xfrm rot="10800000">
            <a:off x="1600200" y="1943100"/>
            <a:ext cx="9906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  <a:endCxn id="7" idx="3"/>
          </p:cNvCxnSpPr>
          <p:nvPr/>
        </p:nvCxnSpPr>
        <p:spPr>
          <a:xfrm rot="10800000" flipV="1">
            <a:off x="1600200" y="1943100"/>
            <a:ext cx="990600" cy="15240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  <a:endCxn id="7" idx="3"/>
          </p:cNvCxnSpPr>
          <p:nvPr/>
        </p:nvCxnSpPr>
        <p:spPr>
          <a:xfrm rot="10800000">
            <a:off x="1600200" y="3467100"/>
            <a:ext cx="9906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  <a:endCxn id="6" idx="2"/>
          </p:cNvCxnSpPr>
          <p:nvPr/>
        </p:nvCxnSpPr>
        <p:spPr>
          <a:xfrm rot="5400000" flipH="1" flipV="1">
            <a:off x="2514600" y="2705100"/>
            <a:ext cx="8382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1600200" y="2286000"/>
            <a:ext cx="990600" cy="8382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0"/>
            <a:endCxn id="5" idx="2"/>
          </p:cNvCxnSpPr>
          <p:nvPr/>
        </p:nvCxnSpPr>
        <p:spPr>
          <a:xfrm rot="5400000" flipH="1" flipV="1">
            <a:off x="838200" y="2705100"/>
            <a:ext cx="8382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733800" y="1752600"/>
          <a:ext cx="4897284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5" name="Equation" r:id="rId3" imgW="2184120" imgH="393480" progId="">
                  <p:embed/>
                </p:oleObj>
              </mc:Choice>
              <mc:Fallback>
                <p:oleObj name="Equation" r:id="rId3" imgW="218412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752600"/>
                        <a:ext cx="4897284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752600" y="4495800"/>
            <a:ext cx="51816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400" y="624840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d: damping factor (0.85)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5000" y="4724400"/>
                <a:ext cx="4924112" cy="91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𝑃𝑅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𝑃𝑅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724400"/>
                <a:ext cx="4924112" cy="9133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57600" y="2896673"/>
                <a:ext cx="4924112" cy="91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𝑃𝑅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𝑃𝑅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96673"/>
                <a:ext cx="4924112" cy="9133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3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532473"/>
              </p:ext>
            </p:extLst>
          </p:nvPr>
        </p:nvGraphicFramePr>
        <p:xfrm>
          <a:off x="931606" y="1066800"/>
          <a:ext cx="371659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13" name="Equation" r:id="rId3" imgW="1600200" imgH="393480" progId="">
                  <p:embed/>
                </p:oleObj>
              </mc:Choice>
              <mc:Fallback>
                <p:oleObj name="Equation" r:id="rId3" imgW="160020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06" y="1066800"/>
                        <a:ext cx="3716594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69534"/>
              </p:ext>
            </p:extLst>
          </p:nvPr>
        </p:nvGraphicFramePr>
        <p:xfrm>
          <a:off x="990600" y="3048000"/>
          <a:ext cx="52403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14" name="Equation" r:id="rId5" imgW="2857320" imgH="457200" progId="">
                  <p:embed/>
                </p:oleObj>
              </mc:Choice>
              <mc:Fallback>
                <p:oleObj name="Equation" r:id="rId5" imgW="2857320" imgH="457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8000"/>
                        <a:ext cx="524033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751577"/>
              </p:ext>
            </p:extLst>
          </p:nvPr>
        </p:nvGraphicFramePr>
        <p:xfrm>
          <a:off x="990600" y="4191000"/>
          <a:ext cx="45132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15" name="Equation" r:id="rId7" imgW="1942920" imgH="393480" progId="">
                  <p:embed/>
                </p:oleObj>
              </mc:Choice>
              <mc:Fallback>
                <p:oleObj name="Equation" r:id="rId7" imgW="194292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91000"/>
                        <a:ext cx="45132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723499"/>
              </p:ext>
            </p:extLst>
          </p:nvPr>
        </p:nvGraphicFramePr>
        <p:xfrm>
          <a:off x="1012825" y="5181600"/>
          <a:ext cx="3097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16" name="Equation" r:id="rId9" imgW="1333440" imgH="393480" progId="">
                  <p:embed/>
                </p:oleObj>
              </mc:Choice>
              <mc:Fallback>
                <p:oleObj name="Equation" r:id="rId9" imgW="1333440" imgH="393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5181600"/>
                        <a:ext cx="30972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31151"/>
              </p:ext>
            </p:extLst>
          </p:nvPr>
        </p:nvGraphicFramePr>
        <p:xfrm>
          <a:off x="914400" y="2133600"/>
          <a:ext cx="2603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17" name="Equation" r:id="rId11" imgW="1041120" imgH="228600" progId="Equation.KSEE3">
                  <p:embed/>
                </p:oleObj>
              </mc:Choice>
              <mc:Fallback>
                <p:oleObj name="Equation" r:id="rId11" imgW="1041120" imgH="228600" progId="Equation.KSEE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2603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25988"/>
              </p:ext>
            </p:extLst>
          </p:nvPr>
        </p:nvGraphicFramePr>
        <p:xfrm>
          <a:off x="3733800" y="1981200"/>
          <a:ext cx="1905000" cy="831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18" name="Equation" r:id="rId13" imgW="901440" imgH="393480" progId="Equation.KSEE3">
                  <p:embed/>
                </p:oleObj>
              </mc:Choice>
              <mc:Fallback>
                <p:oleObj name="Equation" r:id="rId13" imgW="901440" imgH="393480" progId="Equation.KSEE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81200"/>
                        <a:ext cx="1905000" cy="8317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728033"/>
              </p:ext>
            </p:extLst>
          </p:nvPr>
        </p:nvGraphicFramePr>
        <p:xfrm>
          <a:off x="6096000" y="2147943"/>
          <a:ext cx="1371600" cy="43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19" name="Equation" r:id="rId15" imgW="558720" imgH="177480" progId="Equation.KSEE3">
                  <p:embed/>
                </p:oleObj>
              </mc:Choice>
              <mc:Fallback>
                <p:oleObj name="Equation" r:id="rId15" imgW="558720" imgH="177480" progId="Equation.KSEE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47943"/>
                        <a:ext cx="1371600" cy="4364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914400" y="5181600"/>
            <a:ext cx="3352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9507" name="Picture 1683" descr="https://upload.wikimedia.org/wikipedia/commons/thumb/d/d9/Link_farm.svg/484px-Link_farm.sv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95358"/>
            <a:ext cx="3075566" cy="27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5"/>
            <a:ext cx="8023225" cy="48672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4000"/>
              </a:lnSpc>
            </a:pPr>
            <a:r>
              <a:rPr lang="en-US" sz="1600" dirty="0" smtClean="0"/>
              <a:t>Stanford University received 1.8 million shares for allowing Google Inc. to use this technique.</a:t>
            </a:r>
          </a:p>
          <a:p>
            <a:pPr lvl="1" algn="just">
              <a:lnSpc>
                <a:spcPct val="134000"/>
              </a:lnSpc>
            </a:pPr>
            <a:r>
              <a:rPr lang="en-US" sz="1600" dirty="0" smtClean="0"/>
              <a:t>Sergey </a:t>
            </a:r>
            <a:r>
              <a:rPr lang="en-US" sz="1600" dirty="0" err="1" smtClean="0"/>
              <a:t>Brin</a:t>
            </a:r>
            <a:r>
              <a:rPr lang="en-US" sz="1600" dirty="0" smtClean="0"/>
              <a:t>: US$ 37 billion (2016)</a:t>
            </a:r>
          </a:p>
          <a:p>
            <a:pPr lvl="1" algn="just">
              <a:lnSpc>
                <a:spcPct val="134000"/>
              </a:lnSpc>
            </a:pPr>
            <a:r>
              <a:rPr lang="en-US" sz="1600" dirty="0" smtClean="0"/>
              <a:t>Larry Page:  US$ 38 billion (2016)</a:t>
            </a:r>
          </a:p>
          <a:p>
            <a:pPr algn="just">
              <a:lnSpc>
                <a:spcPct val="120000"/>
              </a:lnSpc>
            </a:pPr>
            <a:endParaRPr lang="en-US" sz="1600" dirty="0" smtClean="0"/>
          </a:p>
          <a:p>
            <a:pPr algn="just">
              <a:lnSpc>
                <a:spcPct val="134000"/>
              </a:lnSpc>
            </a:pPr>
            <a:r>
              <a:rPr lang="en-US" sz="1600" dirty="0" smtClean="0"/>
              <a:t>Made totally US$ 336 million in return by 2005.</a:t>
            </a:r>
          </a:p>
          <a:p>
            <a:pPr lvl="1" algn="just">
              <a:lnSpc>
                <a:spcPct val="134000"/>
              </a:lnSpc>
            </a:pPr>
            <a:r>
              <a:rPr lang="en-US" sz="1600" dirty="0" smtClean="0"/>
              <a:t>Within two years after Google’s IPO</a:t>
            </a:r>
          </a:p>
          <a:p>
            <a:pPr lvl="1" algn="just">
              <a:lnSpc>
                <a:spcPct val="134000"/>
              </a:lnSpc>
            </a:pPr>
            <a:r>
              <a:rPr lang="en-US" sz="1600" dirty="0" smtClean="0"/>
              <a:t>Around  US$ 187 per share</a:t>
            </a:r>
          </a:p>
          <a:p>
            <a:pPr lvl="1" algn="just">
              <a:lnSpc>
                <a:spcPct val="134000"/>
              </a:lnSpc>
            </a:pPr>
            <a:r>
              <a:rPr lang="en-US" sz="1600" dirty="0" smtClean="0"/>
              <a:t>How about if the shares are sold today?</a:t>
            </a:r>
          </a:p>
          <a:p>
            <a:pPr algn="just">
              <a:lnSpc>
                <a:spcPct val="120000"/>
              </a:lnSpc>
            </a:pPr>
            <a:endParaRPr lang="en-US" sz="1600" dirty="0" smtClean="0"/>
          </a:p>
          <a:p>
            <a:pPr algn="just">
              <a:lnSpc>
                <a:spcPct val="120000"/>
              </a:lnSpc>
            </a:pPr>
            <a:r>
              <a:rPr lang="en-US" sz="1600" dirty="0" smtClean="0"/>
              <a:t>Current Endowment: US$ 22 billion</a:t>
            </a:r>
          </a:p>
          <a:p>
            <a:pPr algn="just">
              <a:lnSpc>
                <a:spcPct val="120000"/>
              </a:lnSpc>
            </a:pPr>
            <a:endParaRPr lang="en-US" sz="1600" dirty="0" smtClean="0"/>
          </a:p>
          <a:p>
            <a:pPr algn="just">
              <a:lnSpc>
                <a:spcPct val="134000"/>
              </a:lnSpc>
            </a:pPr>
            <a:r>
              <a:rPr lang="en-US" sz="1600" dirty="0" smtClean="0"/>
              <a:t>One of the largest single academic licensing transactions</a:t>
            </a:r>
          </a:p>
          <a:p>
            <a:pPr lvl="1" algn="just">
              <a:lnSpc>
                <a:spcPct val="134000"/>
              </a:lnSpc>
            </a:pPr>
            <a:r>
              <a:rPr lang="en-US" sz="1600" dirty="0" smtClean="0"/>
              <a:t>Cloning Technology: US$ 225 million in royalties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200400"/>
            <a:ext cx="29146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4"/>
            <a:ext cx="8023225" cy="532447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smtClean="0"/>
              <a:t>Core Idea:</a:t>
            </a:r>
          </a:p>
          <a:p>
            <a:pPr lvl="1" algn="just">
              <a:lnSpc>
                <a:spcPct val="120000"/>
              </a:lnSpc>
            </a:pPr>
            <a:r>
              <a:rPr lang="en-US" sz="1600" dirty="0" smtClean="0"/>
              <a:t>People get the best recommendation from others with similar tastes.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1600" dirty="0" smtClean="0"/>
          </a:p>
          <a:p>
            <a:pPr algn="just">
              <a:lnSpc>
                <a:spcPct val="120000"/>
              </a:lnSpc>
            </a:pPr>
            <a:r>
              <a:rPr lang="en-US" sz="1600" dirty="0" smtClean="0"/>
              <a:t>Workflow:</a:t>
            </a:r>
          </a:p>
          <a:p>
            <a:pPr lvl="1" algn="just">
              <a:lnSpc>
                <a:spcPct val="120000"/>
              </a:lnSpc>
            </a:pPr>
            <a:r>
              <a:rPr lang="en-US" sz="1600" dirty="0" smtClean="0"/>
              <a:t>Creates a rating or purchase matrix.</a:t>
            </a:r>
          </a:p>
          <a:p>
            <a:pPr lvl="1" algn="just">
              <a:lnSpc>
                <a:spcPct val="120000"/>
              </a:lnSpc>
            </a:pPr>
            <a:r>
              <a:rPr lang="en-US" sz="1600" dirty="0" smtClean="0"/>
              <a:t>Finds similar people by matching their ratings.</a:t>
            </a:r>
          </a:p>
          <a:p>
            <a:pPr lvl="1" algn="just">
              <a:lnSpc>
                <a:spcPct val="120000"/>
              </a:lnSpc>
            </a:pPr>
            <a:r>
              <a:rPr lang="en-US" sz="1600" dirty="0" smtClean="0"/>
              <a:t>Recommends items that similar people rate highly.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1600" dirty="0" smtClean="0"/>
          </a:p>
          <a:p>
            <a:pPr algn="just">
              <a:lnSpc>
                <a:spcPct val="120000"/>
              </a:lnSpc>
            </a:pPr>
            <a:r>
              <a:rPr lang="en-US" sz="1600" dirty="0" smtClean="0"/>
              <a:t>Memory-Based CF</a:t>
            </a:r>
          </a:p>
          <a:p>
            <a:pPr lvl="1" algn="just">
              <a:lnSpc>
                <a:spcPct val="120000"/>
              </a:lnSpc>
            </a:pPr>
            <a:r>
              <a:rPr lang="en-US" sz="1600" dirty="0" smtClean="0"/>
              <a:t>User-Based  vs. Item-Based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1600" dirty="0" smtClean="0"/>
          </a:p>
          <a:p>
            <a:pPr algn="just">
              <a:lnSpc>
                <a:spcPct val="120000"/>
              </a:lnSpc>
            </a:pPr>
            <a:r>
              <a:rPr lang="en-US" sz="1600" dirty="0" smtClean="0"/>
              <a:t>Model-Based CF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1600" dirty="0" smtClean="0"/>
          </a:p>
          <a:p>
            <a:pPr algn="just">
              <a:lnSpc>
                <a:spcPct val="120000"/>
              </a:lnSpc>
            </a:pPr>
            <a:r>
              <a:rPr lang="en-US" sz="1600" dirty="0" smtClean="0"/>
              <a:t>Things to know:</a:t>
            </a:r>
          </a:p>
          <a:p>
            <a:pPr lvl="1" algn="just">
              <a:lnSpc>
                <a:spcPct val="120000"/>
              </a:lnSpc>
            </a:pPr>
            <a:r>
              <a:rPr lang="en-US" sz="1600" dirty="0" smtClean="0"/>
              <a:t>Gray Sheep</a:t>
            </a:r>
          </a:p>
          <a:p>
            <a:pPr lvl="1" algn="just">
              <a:lnSpc>
                <a:spcPct val="120000"/>
              </a:lnSpc>
            </a:pPr>
            <a:r>
              <a:rPr lang="en-US" sz="1600" dirty="0" smtClean="0"/>
              <a:t>Shilling Attack</a:t>
            </a:r>
          </a:p>
          <a:p>
            <a:pPr lvl="1" algn="just">
              <a:lnSpc>
                <a:spcPct val="120000"/>
              </a:lnSpc>
            </a:pPr>
            <a:r>
              <a:rPr lang="en-AU" sz="1600" dirty="0" smtClean="0"/>
              <a:t>Cold Start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pic>
        <p:nvPicPr>
          <p:cNvPr id="41988" name="Picture 4" descr="http://www.mainewarmers.com/images/shp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33308"/>
            <a:ext cx="1752600" cy="1199557"/>
          </a:xfrm>
          <a:prstGeom prst="rect">
            <a:avLst/>
          </a:prstGeom>
          <a:noFill/>
        </p:spPr>
      </p:pic>
      <p:sp>
        <p:nvSpPr>
          <p:cNvPr id="87042" name="AutoShape 2" descr="data:image/jpeg;base64,/9j/4AAQSkZJRgABAQAAAQABAAD/2wCEAAkGBhQQERUUEhQVFRUUFRQVFRQVFxQVFxYVFRcXFBUXFRUXHSYfFxojGRQUHy8gJCcpLCwsFR4xNTAqNSYrLCkBCQoKDgwOGg8PGiwkHBwsKSwsKSwsKSwsLCwpKSksLCksLCwsKSksLCwsLCwsKSwpKSksKSksLCksLCwpLCwsKf/AABEIAMIBAwMBIgACEQEDEQH/xAAbAAABBQEBAAAAAAAAAAAAAAACAAEDBAUGB//EAEEQAAEDAgQDBgMFBQcEAwAAAAEAAhEDIQQSMUEFUWEiMnGBkaEGE7EjUsHR8BRCYuHxBxUzcoKSohZDstJTc5P/xAAZAQADAQEBAAAAAAAAAAAAAAAAAQIDBAX/xAAkEQEBAAICAgICAgMAAAAAAAAAAQIRITEDEhNBUWEUIgQyQv/aAAwDAQACEQMRAD8A59rFK1qcNRBq9x5myARgJBqMBIiARAJAIgEGcBEEg1EAgEAiASDUYakDAIwEg1GGoBgEYCQaiDUGQCIBINRhqQMAiAThqINQZgEQCcNRBqAYBEAnDUQakDAIgE4aiDUAwCcBEGog1GwEBEAnDUQakDAIwE4aiDUAwaiDU4ajaxIEGpKUMSS2HnWVEGo8qcNWyAhqMNThqMNQAhqINRBqINQAhqMNRBqMNSAQ1EGog1GGoMIaiDUQaiDUAIaiDUQajDUjAGow1EGog1ACGog1EGog1ACGog1EGog1IBDUQajDUQakABqINRhqINQABqINR5EQagADUQajDUQakABqMNRBqINQAhqMNRhqMMSMwCSkDUkg86yp4R5UQat0BDUYaiDUYagADVaw9AHUT4yLc7KNohXsOAWkc3N307Jm3KDM7Ln82VxnDbxYy3lNieBgQGOvBJDotH8W2nLzWaGLq8bhJpuyi7hAPiWz029yuYDUvBncpdn5cZjeAhqINRhqINW7IAajDUQajDUAAaiDUSWZTc5FTG0g1GGoMytOcHEZYEgWncAA3NjJv6qJ5Zbo747IiDUQapPlwnDVptAA1EGow1EGpAAajDUYaiDUAAaiDUYajDUgjDUQapA1EGoCMNRBqkDUQakEYaiDVIGogxAC1qMNRNYpGtUmDKmU2ROgPOMqINR5U4at0GDUQaiDUYagwhqdrO2IBjc2AmIufCFIGoQ4ZrzA/Vvdc/n6jbxduhoHPmcwEgzDpAGYRMNMHXKNx6rCDFKzG5W5Gg5RmjMZ15xE7eihdUJJJOpk+ay8V9JdtPJPbocJZwopQOxDRqQrvlqJ44nFePMz6Is8qnXr9kECVGMf5LG5Npi0Es4VA1Z3lD+2ZbnkOe0/yUeyvVo/M5Is43t4qnTxDXiQQU5xBb1Ci5VWo6bhXGQxhp1BmZtImByiLqyaWHq3Y40j/F2mfm3zXL4bGMdvlPW39VeA3sUTO43couMvbUxPDHMLRZ2awLJcJ2kgQJ6qF1EtMEEEagiD6KLCcQc3ukgjafwWl/e4qD7VodaM2jul/wA1tj/kX/pjl4Z9KYaiDVLk32Oh5ogxdcu3NrSMNRBqkDUQagIw1EGqQNRBqWwjDUYYjDEYYkEYajDVIGIwxARBqka1SBiMU1Oz0jDE6lyJJbGnm2VEGqTIiDV0oA1qPKjDUQagADVUruhxMGAP6wtEMVMUg5+WJl0XuJO0baLDzXiNvF2pft/IR42UT8Y7+i6B3C6JdZkA54gkCWscbARF4t0Kqv4Gw6Fw8wfqFz4zLObjbKzHthGvP7x80Lqp3ErYf8Ok/vgjq2D6grPx3B3UbzbmJI8Db8EssMp2cyxvRn1JpNIMdoi/O5hVjWI1EjmFYpNd8v8A1H0y8t/NAcK3VocOcEAel/qoq4gFYfuug8iiOMI7wnqFK/hwO8yAdI18E9Ph0c4jyUmquqg3aYPoVNhKtRzgILhIkwdN+i0MFhWjYTz/AJrSpstO0x+vRP1LbIZgKrh3J8C38SrOBqVKbwHZhOjXeECPNbWHAiQdNiPpdSVQHN0nfzU6VtToVc99Cr+aL7b9Fn4bDtpgkkwImepA0HUhXmVA8EDeyWtDbbwdd1EAkgsdEtNwOsHQx6q4Pk1NsvVpt6GyzsE35uHA1c0HzLdvSVe4W7M0Bw3JPjOhHPX0RLceisl7OeGT3HB3Tun0KhfhnN7wI8VKzBua58ns6sMyAOvLb0R08bWaO4SNxLTHiCb+S1nnynbO+GXpWDEQYtFpa8S6nl8OyfTRRuw7Ylrp6Gx/mtcfNjWWXisVQxEGKUMRBi12y0jDEYajDEYYp2egBikDU4ajDVNpmyplLkSUexvNsiIMUmREGLt2xAGIwxGGIwxGzRhip4dv27YJH2gjSxnXqVphizcMftxAkirabCQZuVh5emvi7adR4NUkCMxcdbT8s5rbEmx6jqq2OzSA0kEuklrc/ZBuI66TspeHABxESCKhbewJbJI8jEdEHE6bsstEzkFjec3LfULPw3WLTy/7QP7SHCzg28EzBaYm4I8PVC0NLix5DgW2JtItvOt9R+CqseG0y1zSzM+oQBBk3OrT4bKA4ksqPLBILS0TO5b9Q33WtyZzH8IK2FZTa5rDLMxPOJF/z81W+e0CBmMDpt6q46amaTqCDGknUx5QomYBmgcSY9guezlvOlTEYoS0S4S0HQddbpsZUdmbA1Ag3v4J8Rw0ujKdGwLE2vG6FlGrn/eyhoB1AJAAKWj20mEwMxvG88yrbCMlzaZmOX9VSp0za36mVfbQJEE8/dOwosYUSCRESBfmZ/Iq3iqLwGktDeyIIBhwvcmYJ/JVW4MhsTHaa/0BA8octzh5p1TFXkGtiwFozHmdFjbY0ZD6R+U+B2oBvplD2zbe0qLDACI01/l7FbnE/hiqym75bw55GglsiQYadyY0XPYV7iJdcgwZ16T5gpW7PTquD4YfKzCZzEEbbXjzV8A2t+HuVn8CxOUOabNJBLuUWj6eikdxGnmsS6TE8ttVOzaZaQL6Qb/0QhwiZ9P5rMx/Fy12QAEga+O3iocTxIkhlPWBMc94PRSbXNUQddNeXVUcNSaHlzXudNiC7NreQfJZzeI/NPyWDOWmHOvEnXoddTytzW7gcB8sXu46n8Arwm7wjO+sSBiIMUoYiDF1XJyaRBiIMUwYjZRlRcjkQBiMNVl2GjS6HIp9letiPKkpsiZTsaecZEQYpciJrF37YaRhiMMUrWIwxL2PSIMWC0fbnLrnIjr+iF0pECTtdc1w85qwdDr1JIsYl0QbaXCy8l4a+KctbA5fmHKCBnqhoJm0PzRbSY90uKY80csAGZ1kxEDQePsp6TG/PdBd/iVIzAAEZSOzGrRZZ3xIwhzSN2keEGZ/5eyz8V/qvyTeUZ1TGudDTpdwgDWf5oGn1uoqhOYR+riU+fV3KwmwV0QGIflGUG+rlJgaBbJcZJ9hsAqtJheQZsDJ6nby/ktJtgpUHDkT1j2lW2uWVSqAOaTbvDWN7eOi0QQRzSNMHckQKFthZM0pBououa2SCABJMGAImfCFyVHHVqlVz8zmMJkayBtYbxC7r4krEUBTbrUAb/pA7UeUD/Uqnw/wUOnsiBq51xMG3P0WN/tGk4DhfiYFrWPeXOA3B0GhgKxxLiNEkPcWguHbiLuH73OTY9esrapYOgWFppthxIhxI7Q5O/dNtRGi5viXwK1tTOO1TeYJJh7CbQ6LE9fbnn0tQxHEW5oDvmxF3Hs6futaQNfHRamBloBAzPeCWNFwBJGZ3mDAWNxL4AqUiXMxDQzMYa5pDsu1wTmd6DwW9wTihp0QxmRzmF7DUi5hx09Y9dUEOjwp5cAe88PJJ6eGgMhbNHgTWNDQTJFyIvz8vzWBicU92rz0A7InTQWXS8Jo/LYLzpMzcqpJOam7vS1hsG2mIa0DnA1PM81OGKVgm4Rhi09mPrd8ogxG2lKJh7UQpg1K5KmBjREJ6bIRFOo201CTFqdNCDD8tJGkgtR5bxTiYoZezmLpgSB3RJWbS+LsxhtB7idMjmunwGqza1Z9Z7M5B+URcjKdbEAWM9nYWIVjA/CNWmM7KjZNwQJjyJH4rsuUnbnmDZp8cfvhMSPBrSfSZWrh62ZjXFrmS2S14yubzDhzC5n9qqUWn5j3ONMgxlh0GWyO1ES8X5AoH8bZXBPaeBAIIYLTcF0ybjnus/eq+ON7ifGKdOlJN6jHFgg9q3hbUarI+HcFVefmZhreC64I3EQJlZHxtxBgqANmKYawNGXIAXuZaDbuAxyI8F0nwlWDmERsxw8wR+CWWXCsMdNRlNrarbOBOYiZgSHTBPgP0b5/HsM6q35gLQ2mSJkkkkgWEaStTHABhdFmhxInWG6HnpvKwKuPc6hWbmDRTqkZcvaP2kiDm2tNtlHjvOjzn2xHPJcAJ6noFDiK+YgDcxHuSmr4od0d428un62Q4KCZd3haCdAuis2hhaAYIHupqj4BPJRh/KENavka4ui0bE7xdGgZ9NriyRchxEG0gHbdLCPOTMeyTqL84CFmJDvlP6uGkbgaKTNZ2baZOgsf5KLFKvxFxB7KBDSQSwgvaYOZ3ZaGxcGTM7Qq/BsK/KMznk9XOPuSsniHERia7GN/w2G0auO56CBbpPO3XYSlAAUalXvS9hczoBJcdAXEmPVd9hMKKdJjRpEnq46/T2XF8MZeerR76LscfVNOk1wvlYYGvacREjpIPrzUZ/iKxV8bSLRIAI1I90OAGcOpzZzd73HdPiCPYLEocQeXy5xJJvPuPBa/D+zWI3BkR1uR4fko1wbH4lii+oTsCQByH6usfh1XIXtt/i1Ha/eM391scRbFR/Rzh7lczhan2tT/ADu26n1V3onQ0Rmc0cyuoxWIDGgTEi2hPouc4OM1Rvg4+jSVc+I6JY9jgTEBp3tGnjJB8yleeA3+A475gIOq2Q1cT8OYjLVPICT4Lpv+oMPE/OpxpOYETsCdj48krOQukjNAF9/BSrHbx/Dgv+2YC2S4OOUgDUkOgxG+ivYLiNOs3NTe17ebTKRrSSHMsPjXxfSw8tb9pU+6NAf4nfgLpyb6HTeSXn2J+Pq7pDQxnUAuI8yY9lmn4txMk/Odfo2PIRAWk8WSPePU0l5e740xRP8Aix0DKcf+KSPiyL5I4/hWGql+UlozVC4PNhlL3OggDXKWjmbrpcfialJjRTDXiLuFRgAJJOjyNFSwXw+SyXm50G0EX7Wsmw5eKut/s/FYHJiHM7RjMxr4BjkW3j9c1mcQcL4lDw7EVWUiGukl7QIkQA9jt76clWx3GKAqvdTrsLYgHO6ZJFhfMbg6yIWnivg3D4SnLqgqVXGxeHi0bNYSTfyusDiQqOIa2oG5ZEfKix0u5xeLciJSnPR1s8T4ng6rXFuIP+SoSRmJB7Oa4He5/glhMVTw4cKdQOzFzST2YyxMNBnV3lKpfCnwNVEVK76lS5bDoY10i8s5Qee9unQ8f4XThhae3OT+AnK0HM0QNmx6bpW64P8AbSGObUpxSy1KjGvJaYhxLHCmDPOd7WK43iLK1EOoVLNa/M4tADXGXAOmJjvWJ26Lt+C/CX7HnI1NOm3M0HVvZNpMkXgnaFzvxzwup8x7hDjSoNqOc7KDl+ZUaRYXnXTbzR47rIs+nNHEMFi5vmR7oBi2AwHN9fwUPzCSQ60Tz26WUGYg2eAPC/1XYwa9PEN+82fHmj+e0bi/VUaOOAbrJHksviXxO1styu0Im2pEDfmoyulSOgp4xrnZY2JHWNYGqyONcZDmWa5rSx7u73pa5ha6/YguDpM90qj8N4x+Ir53RFNpMCQQX9kGPAP1Ply6V9Nz8zQHEGQQ0GYcI1Gm6jmxXEcTwmoBWpkmL9624j30XoWH2XlGOoVcFXDXgtfTc17S4G7Zs6BBcDBnrI2leoYHEBzQQQQRqNDO4UxVbuAdcf5h+C7OrQ+Zh25YuLiYkkgWPOwsuHwgLiQ0gGCWzzGnvC2/7OcOcNgmUXkuyuce0cxkuzHtWkZiSDA16LPNWKtjMC/5ohroa0NktIk7kSLi4ErYwVOa7uYjzH9YV/5XaALiZENkcpPrH0UZYKLnPP3SSdg1gkkqdnpzHFHTVfAsXvv5mLLjuHV5c42u9x/5FYlfi739ovcZuRmdEm530UnCsaGnLOt2+G4VfRPQuCVoqN6yPUEfiurxeEGIptBdlLCHaTO1/C/svNcNxLTtERB7MTa8CV2OB46HOYG3zRlG8mQZ2gXlLVAsQ5lClWc4huSlVJBOgYzM6+7YvK5TA4snBdlryahpZGhpOeC0nawAab9V23GKhJAyMzFpEunLqWuDhG4kX5rKdhsQB2KLeXYLvcAxbSLo2bnMRRrVMXUe2nUFPIGB5A7Ti0GDuBPYuBYStb4YpVqFJrTUNJ5F2gh4tOpEgHzVh3C8TNmW3zAj3JUdXAYgnYdIJt5kfopam97PfGmliMM+p38TUIOwcAD0ytH1VP8A6bp/edtrP4BBS4fWEZwSdssA+ZLoVl+DfEl7hNoJBtps489lftZ1Uagafw1S5z/v/NT0/h2lsGn/AHH6uTDhp/jJ3FxY6Ez57qVnDNYLAWxJzgm/NrTIsj2v5Gp+BDhFEWyj/YUk/wDcLzcMzA3DmlsGdx2kkt/saZZe0CxmPAjRFRxYY0tYXAWB7UHaYdr5rz8/EFX7w/2U/wD1QP4zVP758ob/AOMLp/j1n8kejPxQcAC0ugRJJ05zHe66oHQ45sjJFgYDj0gu5Lzw8Vqn/uP/ANzvzQHHPP77j/qd+aX8e/kfI9JZiXjvPkTMOaz8kf8Ae2XWpTG/7gj+dz6ry91U+J6pHEdPqn/H/ZfL+nptT4gEXxDBEXzMH61WbjsZhq0mrXzZm5HRUiWglwBykTqVwTXDlPmn+U3kfVE8En2Pk/TX44aJqB9Co0h3ebBBBucwOmsWWYag01nRRVcM1zXC9wRrpPL+ao4bhGQgmtUgGYblA85n2hX62cJ3LylxOJa0d4ex625rn8RVLiY9fErr/wBnpvIOQOIGUWn2UWG+HmZiclRxLs0do+URp+SjLC1cziX4e44MPQFFjCS8y5xqEZnOAbDWWtYAD6kknao16+bs1Plkhk5QCYaIaL8uaqUOFhkZaDxeR2HajcSFpUaVSQfluEfeEfVEwkK5Wua+M+DVT8p2IqOqh4fkfF2fLIztmLDttOt50sEPAeINptFPMSGCGkgabXBMxpK7THMo4nDspYgd1zyMkOqMLogh172IgkiAJlYf/Q+Ha3McS+Q6CyGtdte4ty/JZa5afTSwnEdCNQZ/UrfwfFw3u3BJiDz0H1XLYXhlCk0950kRnIsOhBnbe1/BauHpzek2zY1eAZ3PZ63v7p3H8lt1Q42aYBH2mhEA2A0mNzafCFFWrfOp5HOmk4Frw6O64ZYLTZzLkEaeC5cY99Jxb2QZNxPqHB3gtFvH6wbAyXtPy87jsIBJuI8FN8avZXxX9n+GrPqAtcxzpiqxxbeIBZTzZJuCRF7lVMF/ZRRY7tuqVTFplrt9MsG179Srj/iLEh2V9Wo3mGsYx4B07JAjbcWKDC4Ko+XmS8zmdVgnaLu0mdOnWEvTXY9mvhv7PsOZz0C29i2rUPhIJgDfTxVzD8Kp4eAHMaGy3tZLhxFoMbjURFlgOFWjFnEkjLYkgzNpA/AKxT4hXIhrWNmZMUg6fvEzrB0S9L+Rt0GEYGy8VWkEmTmAA3vJ13vdDV49TpgTWYJ+6S7adpE6brmBwyrWdNR1JzogdmYaLyQywMknXmo6vw+QXEOLYBu5gymPFxI5XEWT9Mfuj2v1G9iPiV2Q5A/NOri0gSbzDp2KzsR8SVTPdI2i8xzGY2v1UeD+HH1Z+W5zr3eWlrbFw7N76ATfVbA+HKbGvb9nUe0XJLm5bDvFo7Isbap/1hc1RoY2sKZqCoCBctgEgG0NFwd7A6hVKvxE2QHiqDDS1zMrczYgnttNwd+hHJTYmk1+Wm2rnBHeIqCmOQY4m/nZS4jhwdTBqsqVagkF4dTztbPZGpBA6Trsnx9jkeG4m1wd9pSL371IM9mBnzNjbUHXoQFDjm4hlmGm8TJDajGkDkczmmJ0EkKg3hrCYJrtjQkUwB4wAT6p/wC4aWr6zzB0LZ8xcG6eondS1OOVAbh/+nJHlFaElYFTCM7IIAG01D11lJHH4Dih8M1SJ7Ef5uWuyNvwu8mM9ORfU22vZdS6iDJBBneGxy5oDmBuHZSO8A33hafLkn0jlx8OumM49Kh+jVM34dtJqDSe678YuuoYARGsbGWu9v6IWspyYbcCTlM6+d0vlyP0jDZ8KzH2p/8AzI/FWafws0G7nEDoRPoPdaVcUxGb5nSA5w9gYRUcZTkAPfbSW8+uW3ilc8qfrizmcCbPZaD45j6gjqNFOMKGH/DYD/8AWCOQg7+C0P2mnMfMk6kSBbzCtspjUE385G/0UXK/apIw21IAlrQb6sc0z9NlJSFRwmQIEgaA200ib7lbBYA0doN27QIHIaH3Qupm3ZY8blrh6gE8+qWz0wMZmm73abVC2OUgETuo20m5m/aPvFg90jxJN1v1Who0gRBlulp1/LmqtOrTNvly09C0gzOhAnXVVKnSrToEmG8x3nlxjnEiB5K2/vQ+kx8bg080fxGB1U1LD0Zj5OWOUfUfmrjcg29SZ/XkpuStM2mWwWmm4aRa2msg3n8VFcEgUmEEfdcB5SbHz2C2jVGznf7S76Iy8R3zPQ/hdL2GnNt+H2xrUJ8Wx00/mpafw4yAHPcCZ5fgL+q26nEGMuXGRoIeT5AD9Qnp4wOEiL6A6nygn6KvfIvWMmj8P0mky4ucADdjo5W7V/Cyu4XBljgWZgTIBIILZ1y5j2QrTHX09AW28HGJ8lI3DAi86feDTHi0wFNyt7OSRVdw1wJc6oZ+88zfxIMeRVNrasnI2QDZwdT0/h7Qjy91arYNrJub21c8jwgH1UTKTh/3HOA1D5aI9ptvdEoV+IYR5EMZUzHvOfUYSB4nM4Cw0I0UuE4KSGmtJcTGgcJnXPf3Cv0WT3Mo3BMj8JRPbiBdpYY2zEegIuj2vQ0r4Tg5pZqgiYIa2m1wtMdqwk7eCqsxGZpD3uphxuwkMY6bRG1gr/7fUAh7Rmue/b9dFTBa6C4ZSTaCB7ZiPb0Rz9haq8bytDA4NaGwA0ycuwiIb4+6A8RFRsZZboWjKQ4H7zQ7MfEpv2oE3cDB/gJmwsALKzRxLdw7lPZ8dYskbOqkNM0aL28w1tYG3g4A+idtZ5OlUA6gip9S2FovxwPdfHLuuA5q02uCIL78sv0LUbLTmcbw2q/doAi1wR1kXlR0+Cuk5ztEB+pmbZjaI5BdRUY0wQQTzDQD4XunZHj1Nj5C36CfvS9XKf3Gf/j/AOdP/wB0l1vyhyZ5gH3ST+Sl6RxbeHNF2HWRBkAc+iPD8PqsILXiN2AHkevgiOJzC3nqelknPm95HMkfU3V7qU9R1YDZwuCCImfX2UDsQRGakb2JGsX31OnIJmv9TNpJBtuYj15qUYktytIIHhIvyA80GndWaDZrz7j3Kt0Kh6xyLRH1WcKjuy5jDY3Imw6wRO+qQ4o0nKcriR3d+e508ktHtrAye631RZGNH3fM+Kya+KdaKRi0H5pA20Gylw7s4LarHtMd77NwG1iTM+Sn1PbRNNvOw12gHmZTEsnQF21h+AKrA5G5c5IGh0d5xO8Dy8k7eIsJuQXDQ5Wz7JaPaanjWkiAbmO68dNSBClqAi4aNY1aBHjJGqrMrtlwp02mRmf2mAEHcgTPmPRTYbFCAGNDebYIaecGwnyRYNndQmdbDmSPQQCqlZjxcZT/AKSD/VSjiOZ2WQNRHZdB52MjUfoKVtGod53jb1y+yOgoOq5h2mNabWcZEeEWUlN4aJMAAatMCBbUiIWieGZruyugEC4BHgWkD9bKmeBWIb2JuXNABJHOBpIBT3ByE1qZZMB7dbw9o9oUX7WG3Y14B3Yx5b/xtopv7lEjM4tIsHZnMvzaBafEqcYF8D7TM6IBJgu3uBbzglHBcqtNtRxtn6Zi2/hBPvClpYR8AZi2CdA0z6j8VNSwtVtiA4m57QtE6yBG2xQ/OqgmWOjZzZ+mafZI0tClmEP7f8RaWkdDDigr4BzSC19amSJkEvZ6XH0R0eKn95jwYN3NUtPi7DLZ02tb1S5HCsatcCPmtd1NNw25GR5gqem57m3LZt3TAjwcDB81I+u0iS3NfvNvHiIMJChTdcXjwdHlZI1fF4lrT23bQC4tEnp2YKgpYxrphwBgwDkM+cwfBXa+DpOMvYx0DVzGn6WUA4Y2LBsbEDMAD7hPggsoECQ4OG4cxoN+jI06KUGqO6KBHPtA6aSZiyZvDYNovYxE+OsiULsCfETMOEe8T+tUBO5rj36TQejhfwLhoiAbAOQ66WN/9Jv4Ki3BZYLJBvIDnOB9SmbUqDvMN5jK6Jts19vRGhteFNol3aA3kvaPcwETaAO7j55hfcQJVNuJdftOaYiKgA10hwkaqs/G4hsZjSeOrXAmdIjp1RottP8AZR94ebb+aSzhxuoLOZTB3BcQR7pI9aW453EPIc2CR2m6eIUXET9mzq6/o0p0l0T6RVzADtNG2UGNpjVPjxDBFu0dEkkvs/oTBkDS3smwkWPsrzROt9db7JJJU4p8QqlsQSNdCQqOBxTxXgOdBDZEmDIEykkrnSb26mndrp2J/Fco6kBMAbbBMks8DybHB6p+zMmS6CZNxGh5rXxtBvzM2UTGsCbG10klOfap0d41O/8ARPhHnK65sSkko+lNCn3VI+i0uu0HxASSUqV8cwRoLadLbLMZUJpuMmwG/gkkqxKpMc4tpEixAkEWIN9FfomS2eQSSReiVKx7Z/W6PEUWgCGgTE2F/HmkkgKXE8O1pBa1oPZuAAdtwqprOzNudTufuFJJVE1v0Rr4D6FZtdtndM0JklMVTcLcXGHGR2bG49CtSuIFrRCSSMuxEGH7TnNdcXsbjXkVWb/ixsTTtteZt5BJJEIfEGgEgCAJgDxKr0Xk0xJm7dfNJJOdEsOuUkkkg//Z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044" name="AutoShape 4" descr="data:image/jpeg;base64,/9j/4AAQSkZJRgABAQAAAQABAAD/2wCEAAkGBhQSEBQUEBIUFBUUFRQVFBUUFBQVFBQVFBUXFhQVFRUXGyYeFxkjGRQUHy8gIycpLCwtFR4xNTAqNSYrLCkBCQoKDgwOGg8PGCwdHBwqKSkpKSksKSkpKSkpKSkpKSkpKSkpKSksKSkpKSkpKSksKSkpKSwsLzUsKSkpKSosNf/AABEIALcBEwMBIgACEQEDEQH/xAAcAAACAwEBAQEAAAAAAAAAAAAAAQIDBAUGBwj/xABFEAABAwIDBAcEBwYEBgMAAAABAAIRAyEEEjEFQVFhBhMicYGRoTKx0fAUFUJSU8HhByNicpKiM9Li8RaCk5Sy4xdDY//EABkBAQEBAQEBAAAAAAAAAAAAAAABAgMEBf/EACIRAQEAAgICAwEAAwAAAAAAAAABAhESIRNRAzFBYQQiof/aAAwDAQACEQMRAD8A6JKMyHJL2beXRymCoqQU2ujlOUkwmzRgqQKQTCm10cpykE1NmhKcpJps0AVIFJNNmjlOUkwm10colCamzRJoRKbOIQiUSmzQTSlSBTZoICJTBTdNBIqQThORpTCeVWlqITkcVQajKrEKbNIZUsisQryNHTbZCtp6ITkacRyAkdUwqaNSCiFJQMKQUU0XSQTUU1BKUwoSnKKmhQlMFBOU5UAmgnKJUZRKgmCnKrBTlBNIqMolA5TUUSgkCnKgpBBKUBySEFjSpqFMLQyiSs2qhknRQdZamUjoVOrS7MxdTYwyhJMLSBCEILWaIQzRCDiHVMJFC2iQTCiEwoJJgqIUkU05UU0DTUUwgYTCEwoGE0kIGhCEAmiE0CQE4SUDRCroYhrpynTXkrkVEKQQmgabWqKupNWbVkTpUl0cPTWeixbqQWLWtLBSVVWmtAcoPcpKWOG+kZKrK69SkFzarbrpLtnSqU04QQqixmiEM0QqOIUJkIAWmQE0JooUkgmgE0AJhAJoTUAmEk0DQEICgaEIRTTSTQNUY2tlYT82v74Hir1y9r1b5e4fmfdT81Ys+1mxm2ce4LorFslv7ueJW1S/Zfs0EoShZ2aDBK20aay010MO1c8q3GmjTWgNUKYVwCyIkKKk8qKoqrvgLmPMldWo1ZDSW5Way5UELQ5sKh5VCYLIQzRC0jjuQk4olbZNCUoUEk1GUIJhOVCU0E01EJygaaimgkhRTlBJCjKJUVNPKgLLjMcKcTJJ0A+bKfa/X23MYN652OwoJMd/j/tA8FbQxmbdCtqUj5pLq9rO+4hgxFNvd71oCrbFgNyupsVtZShGVTypFctuga1bqBWRq0Uis1W9hVgcs7HKYcsi2UAKLSpqoTgqHMWhUVXwrErFinwsZcr8QZVQZZdYwmwWQpUxZCo4iCFNpCYetIgE8ikW81IVFBXCFN1UNBLiABcncuVTxJxLyGkU6TdTmAc7lrZWJXQFUTEyeAufRaqeEedGnxXS2ZhKFNo7dNo5vaPeV6DC4ZrgC0hwOhaQQe4ixXHL5NfTpMPbyY2VUP2fVROzqg+wV7hmGHyE3YQLPmrXjeF+iuFi0jwVRELvdJtpVMKWOFHraTyGEgnrGvJsAIIMjTmIXWpYNr2tcBZwBEtymCN4IkHkteSybsODxaCVuqPo1Kpplj6FUOLTOWM24SDBBkQYvI4qrE7MLTDvAi094Vnyy9NZf4+eGrZ99xkzp5lXVwThoSORWclwV5bY46dBrlixtIlwtusUMxB3haabwVJlqlx3FVHDwulVeCO+P1WTLCm0rOV5XbWP+s0n1N55+ivDlTKkpurdfi0FBUWqQTaJNVrFBjVa0LO1XMKuaq6bVe1qgk0KaQUHvVjIe9YcS9XVaixYgyt4s1nqVVJuJblBNlW6mFWaAXXqsdxobtEfdPmhUswojVJa1im8nNfUA/VAqLl7YqRTPNzR/cD+S1UH9kdy2y2CojOs+dPMork9KahewUmuIzXdG8DQLPsH9mDcQA6pUe0bg1rfeZVm08QG1YcNwM8tPyXv+im1abqTcsSNQs/LlJj0uE3k5P8A8NMDmuo1nDs9XUbUAcHMLMhhzQC1wEEWIlo0Xo+gPRvEYKi6hXfTe0ODqZplxjN7YhzRAkAjvK9HRxQhSfiQOfd3E34ab14blb9vVJA6nBLr2BsJgjU23m3qrAVXUq8O5PrIWNtaY9s4EVqFWn95hy8nN7TCO5wC8VhOlOMik+q9oblqVAamRrcQ1uUGmCB7UhwBtcr3eJrw0ngJsJNr6fOq+dYmsKWCwD8Rh31ARXaaV2uz1DmpNixBOXT/AGPX471qli2ptWo7EDFZWuYalSkxxaO0GdprXtHBriAdfJdbH7ZfFPrKQBe5uX2hYksfY7wYPMOXmcdj3sLsJ1BbkxIqHKS5rA+gD1cm51N98Lrba6RGrSouLADTOZ+sBuZrGzO83PkuHz5cc+vT6/8AifF5finLHcls3663P+tmPpWngua6mCF0sW+RAWCrUaAbi3Ma6wfNbmXT5lxZjSQ2yqdjROo8wonEtP2h5hb5McdNzKitgblhp4hv3h5hbG1BGo81qJUiUw5Z6uJaNXAeKgMfT++Faw3tKtauezaFP73o74K9m0mcf7XfBQb6YVzWrnDa1MfaU6e16Z0d7vioOq0K0FYaWLB0KtFcIlaHPVT3qHWqupUWoiNRyz1Co1cRG4+SqbWncV0jBuaoOUX4nl6hU1qzh9keLo/JaiNLHWTXO+sSLEM/rP8AlQrpHkcftRtQhoMDMCTaTrpKuq7QbT7IqkxG5hgHwWMYKkzTNvvmvpGoCiMLReQA4GJOUPdO6ZEfNl1Yaqe3GkT1z2g8WMmeEQq6m2oMCq7cR2WQZ5wq62xKRAIDhuIDrTOt76Eb9yzu2GzQOcIjgeSm1vQx2NbUEuqkuEgS0CLTlkcY81HZm3HUHAtd4d3dr3rkbQp5HlgMwReOU/msOLxhaBHHeJWcptqXT7PsTpy14AJg8CvR0Nptfckc76xp6+5fnbDbcLd3Oe7gd2q72B6a1GDkLiSYFvTReXL47+O0yfePpDYOUiYsTJE8xN7wpYetDQHvzENAJiJMXMbpO5fJn9McQ2nSc2nIqEZYJJdP2YixkEeCdP8Aae6L0XeDv9K5cMq6co+u/SxxT+mgkAkcedl8if8AtTMf4Lv6v9KoqftUkWouB0kPh0TMSGyB3KePL0co+pbex2ZjqbHZC4XcA4wT2WnskSRcxO4LkV9sOflaQAwCAYMgAczrYCV8+r/tRe7Wkf6vDhwXOxnTyo8GGuBiBfT0V4ZfWlmUn6+kvxxkxHxXzfpJtJ1GoWOptzElwJBMgunMuX/xbXG9Zsbtd9cjrbxpaIngt4YZY1Ms5Yn9f1NzaY/5G/mmNq13EBpEmBZrB6xZZ6VAc10Dh4pk3su3Jx1XR2Bi3lw6yoT3RA8YXv8AZWGFVpLHOdGonTvgL5LQxhabL3/7M9pTiHNebOp/3Bwg+WZX5OsdxMO8tVo21QdmyEOYd0E3581gZsi0Ek+JXqNqFx/xGiWkZTvIMydBqI8lgy8FxmdsdssJjXHGzRMEe9Xs2e3e0eS6RaoNCbTSlmBbIho8luoYcDQDySprSwJtLGuiVe16ysKuDlphoFRQfXCrDlzNoYmJhaxm6zbpsq4jmuZi9qAGAsFbGujlE6hcWr1hdYtGaQMzw2SBJA4mL2XaTTlu1tr7YyzdRr7ezAEuXLqYB0walKYEjP8AoqGbNc4Sx9NwBgkP09FpWqptQzclJYnbMcdC07va3ix9QUKK6vSLBUMOWivWGZwOUNYXPjjA0E7zv7lHo/sClXzVKNcOiGOa5jg4WHtNPGLFedxmPpVtoVqlV2am6pYtM9gQBlJtEC25aeiWOZSxofJbTLaokzoQC0Ojnu4rncsnTjHtKHRqWuAc1pzATlnQW0M6WjuXmq9TDUq8VMSH5Hy8MpVHCxlzQ5tuVpiF6zGbepGiXCq1rDma5xzNdLmODQwwO1mjyXytmRrMpjO0kOEdrMLWO645a71iZWulxnT39HZPXVGVqdFjsO8McTlpFxbaRqXE2PiIXI250MLmE0y0PBszLlB4iZgH0XS/Z3jKdGhiDiH9SC8AVHMqPaZbIaA2wlweed0mdKaRpgvL2kkjI1hdcZTJ/eiPaseRWscruxi4vndXZlRph1N4PNp9LXXSwuFqFoz0yGTLjkIJEZYBIvDQTHf4erb0uYD7NQtMwYymwBM9s8fcvPbb29UqvYO2KY9prcwzXvmE3MeCvVT6esbsvNhxQNRwY1xc0OYGub2nOEEjN9o6neuNjNhBhhrp74VOzNudS1zWtqFpILbAxa4vG++iurbfLv8A6qp8B8VN9dLrvtx9qFjDkk5omQAQJuFzaOIaJmeIiFr2jhKlWoXtpVLxqDNhH5KhuxK34T/JXrSfqTG5tFMYdX0NlVgI6lyuOza/4LvP9Fzv8bmv1zKwASw7hMc7LoVth13COqI36hRp9Ha4IPVG0bxqFZ9F+19Ciuk0AMcXXAaSe4BZmbPxH4P9y0VNnYgsLTR9oOabm1o8dVy1XTli4ILQeA4ar1nRXadOk4Fsl74aNwE2klcCl0UxGhYT6fmuhsvo9Xpva7JOUzG4x3FdstWacMert7h9RzzLnT6KTLb1xzisTupN9fimzEYv8Fnr8V55jk7W4uw5qbWLljEYr8Fnr8VJuJxX4TLfzfFXjkm47NJnerw0cVxGYvF/hM8nqTsbibjLTadCbyPAnhxC1xrO47gITd3OXGdi8RN6TPKp8VI4zEfh0/Kp8VuRmuq13J3l+iyPwYdq2oeIAMxv3LK7aeIIgspW/gf796WG2liKZmm2iw6SKbx+a3LpnTUdk0y32KpER7JjumLLDiNhNcbAgN9nNnkEiCdwO8QFr+vcZb2OUU3x5ZvmFB22sYfuf9FxP/ktTJOMYB0eaZJJnf8Au3T5DVX4TYbKYIDjEnsmmYmL2JvbjvHcrnbYxZ1DP+gf86gNtYofcHD9wfT94tc6nCLGbJpkTIvJ/wAJg3oQzbeLA1Z/2/8A7EJzpxcxvQOjNn0T3dWbbzqraXQhhdla2TciBT3CYjNMwF6TMwkQ2mZP8B8uKkym3UUmcZDWd+sdyx024lXo2TTp0XMeGN611mtO+kGTqAbv5wFFvRCme05jwXSTZo1vwK9L9McOIT+nu35vErEmm7ltwKexKbWVKZDsk0nwRF/3gmYVB2Xh9wv3OPoNV6b6wPGPAJ/Tzv8AUfokmmb28zhMFQFi1zv5mwe8Na0HhfuWynhaW6ifEOHvK67q4OoHlHuVTQ2fymy0MIo0R9ho19O9WNpUo9ltxwb8VofQpnUE79Xe4qp2yaB1pg999ban5sr0nZto0/ut8m270gynwbrGjRfhprdUDYNEGW52/wAr3CDxEb1ZR2RTbOWpXAccxHWkiTviOCf6na0UG7mjyCmMM37o8lEYW0CrV78zZ9QpHC6/vKl/4hbuga806DGGH3QpdSOA8gphv8TvRBaYs898NJ9ydCp2GDgQbjhJj0ToYRrAQxoaDBIG8jQ+pUg0/f8A7QFJo/i9Pn5KbD6r5gJdVy9ES7dHLX1Q1zpuGxvgunwkIDqQjqeXz5KJc7+H+p3wTl3LzPwQHVHgPnwT6v8Al+fBIOdwHn+ilOmmt7bo3c5hAjR/lVP1ezXq6U8con/xWjy8oVLy7c1h73H/ACqos6vu9Ui1J9V25o03mL+SkKh4cdD+aCpz7+w484EDzM+ikCOBnuMe5SL+XqPihx5evxQLID/smKY+YUDUO5pP/M34pCracjgeEt98oJmly93wUer5fPkgVTvYR4g+4oNY27Dr91vX4poXMp20HohRbXt7J9EJochuBqjtE0nZiQA5oFrgmG3be3M8QoPwtSSP3UG47DwbDiDfitz3H5+eSJ5D4rfI0xVcPVImabRPZA62G2vGZ2qWXECMrmvAsf3j2z3hxtrqLLoAngmDxCcv4nFibVxE6CJ060Gw5lh5X+Q6leuXAtaWh0WL6ZAtFyWHvm3cN20nvS6sGZE+ff8AkE3/AA1/XPqVMQdGVBAk3pRG83pcSl9Zvy6RlnM5xpzAnUZRy3bj4dB1Fp1A0jhYbrbrqDsHTMyxp03DcCPAQdE3j6Tjfbl/X5DRJaSNZyR3CNfBT/4ipkE/xCG5c3Z4yXDTuvyWmpsWk77AE7wFL6opQ2GezBHMgRJnjFxotbw9JrNQ3pFTmHT/AERF7T2+CmeklHLaSbQC2L8zJEfFRdseiCNRqbOMydDp88llf0dp7i7hDRPC/O0q6+OpvN0H7fojNDpg2s4ZhxFrHWx81L66pSQSLcyZtNoEHhxWB3R2nAg1J7QMDUg2cQRYHkp0dgtaDIDmuA9qczLg2Ii/PhNlOPxm82v66pyBIMzcTEjQExv5SrXbUYBNyD9yHjjEhZquyKeXLTYWyTcnNI4ZtY0te43LEej4LtMg5Q42mQJEybXOkHWUmOFXeTqN2zTJA7YmLljrTpYSfIKxm0WW9oTuLKn+WJXJbsl/VtALgQHfcIjc2IkH0vu3tuGqt7QNXOGBt3sInQwSDA5RwunDE5ZO0cUyAc1joRJBtpOk8lNtVt4dpre8cwvPVRW0Z1suAzAvaGlwNiWmZESY/i81jsPVrODquZx0OZ9IkjcGlrbfqLJ4p7Od9O8MbT/EA7zHq6Evp1P8Vm77Q3zz5e5eXFJth1dT7U2Y8cWjKWCY0O48tEqezGuLRndSkXNVpDRAkwQZjdEHVXw4+2fJfT1X0tn4jP6m/FL6ayJ6xkfzNXlsHswPFqpDomCOzEfenX5F7KvEYQs9pwsdzje+rQRe2/zhPDj7PJfT2DMU0iWvabTYjdy1U2yf0HuXiZpwb1CdQBBA7yW7hBkBa8NhXvgUut7QbcuYwQXBpmL5c2+2mljEvwyfqz5d/j1SY715iv19AvDm1m9WS10uzsDtQ2wi43yqxtIz2i6JEy5rjpoBN7btynh/p5J6eplOV5sbaq9Y7LUDwJJhuYFsXLhNra33apUtq1nMc8PDcgvLZFt95MyNYi+5PDV8kelSk8l5c9IaoE5qZndFx5CE3dIqwaDDIJ1yn1JgeSeHJPLi9KZ+SgHl6rzlLbtYkAmiA60mIbx9kz716YPbSAGLLmOIcc1Om5zXA+wWgTB1t3aLGXx2NTOU2TFvehcxvSGmLF5Mf/jUb6ZrIV8eRzxcd/S4atc473EgSO+4vPetuwtqHEZnsfLWuyuzAgzE7ydxQhby6uknbrmqCYls8gQra7Gj2STyjTx3oQsWNyhuHcRIv5KEHkhCgGA8E8p4eqEKhHx89+5PL82QhAEeH6plhTQgiaJnTkhzCU0IhZDwSg/JhCECbTO+d9pkePFD6ZOovzKEKoi6jxHuS6iJHaAMSMxgxYSJukhBNrTpGnuJnf3qJo30Hp+SEII/R95ayOYmeWqqqUw0HQaGzW5t4sY0M6ShCsSh+ywDoTus4iZEOFoMFV0cG0Enq4yAkZXEEcDO65CaFd012dajJOee0Wk3kzBA3RInje91XT2fJgwGxuYBwBiHcL+CEJvSaW1sCXuJdDyQBLms3AAR2ZFgN+5VYbBGm8OaGgi8RaQIBI36nghCS36NQq2z2jMWNaA+LGDEHcSLEcRGqo+q2usWkxFs1iAY4iDEaW5JIV5UsiP1S1tQOEgy08Ytdutxzsr9pbGz6F0mRBe9wBF7S7gO7RCEuV6pMZqudQwDQ0B2WRrZ35OQhC77rlxj/9k="/>
          <p:cNvSpPr>
            <a:spLocks noChangeAspect="1" noChangeArrowheads="1"/>
          </p:cNvSpPr>
          <p:nvPr/>
        </p:nvSpPr>
        <p:spPr bwMode="auto">
          <a:xfrm>
            <a:off x="0" y="-8397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7046" name="Picture 6" descr="http://www.flightglobal.com/airspace/media/galleries/images/24394/500x400/fedex-md-11f-cold-st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105400"/>
            <a:ext cx="1981200" cy="1319480"/>
          </a:xfrm>
          <a:prstGeom prst="rect">
            <a:avLst/>
          </a:prstGeom>
          <a:noFill/>
        </p:spPr>
      </p:pic>
      <p:pic>
        <p:nvPicPr>
          <p:cNvPr id="87048" name="Picture 8" descr="http://img.maxbeta.com/uploads/2012/09/bad_r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266" y="3276600"/>
            <a:ext cx="2143734" cy="1676400"/>
          </a:xfrm>
          <a:prstGeom prst="rect">
            <a:avLst/>
          </a:prstGeom>
          <a:noFill/>
        </p:spPr>
      </p:pic>
      <p:sp>
        <p:nvSpPr>
          <p:cNvPr id="87050" name="AutoShape 10" descr="data:image/jpeg;base64,/9j/4AAQSkZJRgABAQAAAQABAAD/2wCEAAkGBhAQDw8QEBEPEBAUDxAQEBAPEA8VEBAUFBQWFRQQFhQXGychFxkjGhUVHy8gIycpLTgsFR4xNTAqNSYrLCkBCQoKDgwOGg8PGiwkHiAtKTUtLC0pLC8qLDUsKSo0LS80KSosLSwqKi40KissLCwsLC8sLCwpKS0pLDQpKiksLP/AABEIAL4BCgMBIgACEQEDEQH/xAAbAAACAgMBAAAAAAAAAAAAAAAAAQUGAgMEB//EAEIQAAIBAwICCAMGAwcBCQAAAAECAwAEERIhBTEGEyJBUWFxgTKCkQcUI0JSoWJykhUzQ2OisdHBFiQlU1RzstLT/8QAGgEAAgMBAQAAAAAAAAAAAAAAAwQAAQIFBv/EADMRAAEDAgQEAwgCAgMAAAAAAAEAAgMEERIhMUETUWFxgZGhBRQiMrHB0fBC4SMzJFLx/9oADAMBAAIRAxEAPwD3GiiiooiiiiooilTpVFEUUUqyVaKKRNLVQyVdllmjNa9dGus4lLLZRWGqmDVhylllmnWOaea0HKk6KVFaxKJ5pUZpZrJconmjNY6qWqs4ldlnmjNa9VZBqgcpZZU6xzTrYKpOiiithUnRRRVqIoooqKIoooqKIoooqKIoooqKIpUzSqlEUjRSNDKtYsa0vJWchrhuZcUB7rIzG3Wb3OKxF4KqFz0sVJ3gnHUsDmNycxSIfhbV+U9xB7wdzXSb80o6a2q6LaQkZq1pdCtyS1U4+JEVI23Ewats4KFJSEKfDVlqrghuwa6Vko4kSTmELdmjNYaqC1axrNlkTWLNWLPXPLPisF601t1uaWtRuKj573FccnEe/O3ec0IypplOSpxZ63I9Ufo90ia8uJpEJFrEOqi/z3Jy8v8AKAAF/mJ79rdBLmiNesyQluq71NZitKGtoplrkoQnTpU6KCsp0UqdbVIoooqKIoooqKIopUVFE80qKKq6iKKM0qolRFI0zWJoTitBapKir87GpV6jL5NjSchTUGqpPSXh3XJlRmRMlf4h+ZPf/cCqvw3iksGOrIaP/wAp86cfwnmh/byq+Trhqq/Sjg/VOJkH4ch3xySTmR6NufUHyrkOkBfgduvU0r2OAifodFO8H4pb3XZU6JcbwvgP5le5x5j3xXfJZMvKvODGD7HIPeD3EHuNWTg/TKaHCXANxF+rbr0HqdpB64PmaWfE9hvEfBYqKSSP4o8xy3/tWWC9ZeealbfiYPfXFavBdJ1kDq478bMh8GU7qfWtMlgy8q1HXFpwvFiuWRHJkcirAl6KyN0KrQkdfGsLjiehSzsEUc2Y4ApwVbToUP3O5yVilvRUZdcQ8KhpL25aN5Y7aZ4URneRvwwVG50Kw1Ptk7ADbnXRwfhEd5cSrM8pjWGCWONHKRypJry7Fd23GMZxRhje4Mta+l0YU7Iml7zkNbZnbbnnvZYNehmKhlLDmoYZHqO6qf0p40ZWa0iPYG1y4PP/ACAf/l9PGrP9o9n9yW2eySKHWs1sSiAaNel+syObDQcZ8apnBOGBpIoRyLZY95A3Yn2zWJGOhecR0XSpI2StEv8AC30J/CuXRq3EMEaAYyNRH82/+2PpVtsnziq7GMNU/wAP5Crp5MQuubVnFd3NS8dbhWmOtgNdJhXEcs806xBrKmWlDTopU6IFSdFKnWlEUUUVFEqKKVZurRRRmlmsEqJ0qWqsdVDLldllmkTWJekXoTnLQCGrjuUyK6i1aJTSr3IrMiq1fxYNZrZpcQvDJ8LLg45g8ww8wcH2rfxJRWvhjb1wK7L4guviJjuNl51dWLwSvDJ8aNg45MOYceRGD71sSHNXHp/YRmJLgvGkqdnDMoMqE/CoPxMDkgD+Id9VThivLPHbqAkjtpBnDoq9ksMjGTkA48abAdI0Fu9l3aaoM8PEO2vhutSRPG4kiZ45BydDhseB8R5HIq0cE6dF9UdxC8jKpJltYy4wOZkQfAcd4OPIVM2H2dQjDXUj3J56P7uD00Kcn3Jqaub2zsYwrtBbpjsoAq6tuSou7ewroN9nFzf89v3quNVVlPMcLGF7uYy+1z5KvcLt5uIxiZJo7e2YnSIV13BwcEM7jSh57BTzG9QXS6Z+HSRx4lmjaeC4glkfLRiLeaNmO7chjykPgKfQniwtLyWIahZTzsITIpXQ2fw2Kn4Qw7G/eq1c+mvAPvlo6KPxU/Eh/nUHs+jDK+9EipYHQ/4gLg+o6rUj/dqtscn+o2tlt1Otxob7X5qbjcOoIwVYAg9xBGR+1UPh5+5cWhtjsjJNHAcN2oZPxY0znH4bo6ejip3oFxIzcNgY5LophcHOrVH2QDnvxp+tc/S+zE9tBewdqS3dLqIjOWQYZ08d1GceK4p+RoeGyDUZj7rn07eDO+nk0N29jmAf3Yo+0u118PZt8xSxS7eGrS3tpY1UehNhkzTEfCBGvqd2/YD616Nxm2FzZTovaEtu+juzqXKH64qudF7QLw+3I5yRiZvV9/2GB7VxvbRLGhw3yTVJVYKJ0W+L0I/orRjtVOWDbCoa4XDV2Wdxik6ST4VJm4mqwJJW1XqMinrqjkrrseuW6Oy7AayBrSjVtBpxhS5Czp1iKdHBWE6dKnW1SKKKKtRI0qKRoZKtImsGamxrRI1BcURoQ8taXua0zS1HT3VKufZNxw4lINe1geIVCSXdaTOaUfOAnG0oU8eJCtMvEhUNljW1LdjSUlW0Lfu7G6rVc8UMkjRQxyzygAskSbLkZGpzhV28TW1ku7RVnuY4lt84lETPJLCpG0rEABlzsQoOM53rbwhjbX8edo7qMxnw66IakPqyFh8oq5ugYEEAggggjIIPMEeFPU9JDVw4zvfwWKioEJa0NBaQO52PQZ3tkqT0Gms7ie9dBFNKs5kSfSdZik7SqNe66TqXYAbCuL7TOHtHNb3kWzkiMnwkjPWQk+uHX3FaRws8I4rBIufudwzQg74j1nIib0YKQfDPhV26TcJ+9Wk0I2crqjPhIh1If6gKfZFeExbt+2iK6UU9XHOHXY4DXloRbprZdXC79biCKdPhkjVx5ZG49jt7VSYuGPDPdRJaS3E3Xs0c+AFMTgMge4c/lyVwMnCjauv7NOJZiktz2dOJ4lPckhOtPllDj3FWni3FY7aLrZA5XUqARqWYsxwqgDvJwPeqlhjrYRxNNdUocdJUPhaL30H00VHvODSGQW90kS9dDI0ZgLnSyEak1NjLAFWBAHI+FWnorxV5YmhmI+8wMIpv49spMPJlwfXNc0kdzdy27vCltFFN1q9ZJquW7LLp0p2UBDb5YnyrHjkZtnS/jB/DGi6UD+8tyd28yh7Y8tQ76Vgg92mJj/1kDLl1RJZOO0Quti2toDfTfUWHexK7eFcP+73V0qj8Kci5TnhZPhmXyz2G+ZvCo7o1xER3l9w5z8EjTwAnOYpe2yexb/V5VaInVgrKQwIBVhyIIyCKoHTpHt+IW15EO31TELn4zC2Wjx/FHIw9h4V0pnCJofsD6FCpP+S90T9XNy7t09AQe5V8tLYRxrGvwqNKjwUchv4Db2qsdG4wsEsA0/gXVzDhe4dYXXbu2cVJXHTGyjijledAJEV0QdqRgwyMIuTXnnEOnk63Fy9lGixzMj5ukJdWWNUJCIw2IUcz3edJe0mMmjwXWqWkqJGvGE7HPmDb7lXG+tqibjiMcG8skcY/zHVf9zvVIu+MX9wQsl1OxYhVitwI9RP5QIwCfcmp7hH2RTSYkmMUBO+GBmm+Y5AB9zXHpKGQb37fkrqcAwMvUODfU+QXVL9otmnwmWc/5MZx/U+B+9d/C+P8TuyDb2AiiP8Ai3UhAI8gAPqNVcfFehMtnbzaViuI9B1SRoVuIsbiTSSQwBGeyQduRqwcP+0S1NrDK5kaQonXCONmETZCsztjSq5OdzyNdeKINJEmSBLG0xh8DeJc23sOWQz56n6ruHRyacf98uWK98FrqhiO26s+dbj3A8qw4VALW8ltVGIZI1uYF1EhCuI5oxk556G+Y1PzoWRlVipKkB1xlSRsw9OdVjoVZJ1ZmkDNeK8sFxLK7vJrRsMAzfCpAVsDbcU49rWWAC5jJXPieXnLIWA3Oh25a5nbdWkU6xFZURqQKdAooFFWU6KKKtRY0jTpGhFWtbVwcQt2dcLJJEf1R9Xn6OrD9qkSK0SLQHozDZUfiXCOIjPVcQLDwltrbP8AUif9Krt2vF05yq/mkMJ/YDP7V6ZcQ1FXNtSMl12KadoyIB/ei82fjN+pw0qA+DW6A016Q3w/xIfeAf8AQ1dp7YHZgGHgQCP3rgk4FbvzTSfFCV/bl+1c+R4HzN9Aus2SnPzM8iq6vSu/H5rY+sDf/et6dNeID/0h9YZf/wBKk5OhKt/dTY8pFz/qX/iuC46G3abiMSDxiYH9jg/tQcdO7Kw8kQNoX7+ZI+q03nTG+lVQy2nYkSVWRJldWjOQQesI8RuO817Hwy/W4gimT4ZI1ceWoZx7cq8NmtnjOJEeM+Dqyn969B+yziuqKa1J3ifrIx/lyEnA9H1f1Cuv7Pc1juG0WBSPtWijFMHxfxPocvrZThkivVu7G4A6xDpdRsSjdqK4T9vRgamLNHWNFkOpwoVmH5iNtWO7PP3qm9PYJbe5s+IW5w4b7vJn4XDdpEf+EnUue4stWngnGI7uBJo8gHZlb4o2HxRsO4g102PGMtOo+i4lRCRAyVnyHb/q7Q+drjp2VIuV/s/ipflE0gkJ5DqbkhJQfJJgjd/x1euM8NFxbzQk41oVDd6tzVx5hgD7VBdPuHK8UczbIhMU5A3EE+EkPytof5KOGdMYY7eOO4k1XSFoJIYld5meNtBYRqM4bZgTgdqgxgRuex2hzHjqmZcdRHHNGCXNyNumh+57hbrbhF/Kqi5uVgGkBksx+Ix0gEtO+SCTn4QPWsLO0FrePb5dobiHrY+td5PxY+zMpZ8k6lKNufymtpv76cExxpZR79u5xJPjHxdUp0r3fEx79qj7a5tknLrLdcSulDLmPMgj1Z1ABcRRZxjnnlVOwaNWW43BwNtPlaNORJGWR3JJtkt/DTd2StaxwG4jDE2shlRI44mP91Ixy2UOwwDkY8K4uNQytomvp4EWMsyRRqEjVihXJkc6nOC2wx6VLy8feIari1uIYubSkwyInm4jYlR54xXH0T4bCZLgzKs11HO348hMjPFJ+JDIhOQoKnHZ2yppWohknbwQ8tHZbY8txTPAvuRYk3yOdyB1tnnoqI9lG8qR2wjDSzCLtAxqrEEjV2c7gbbb5FWGf7MGW2mczs9wI2aNI1CxagM6TnJbOCO7nWX2jcMZJ450OnrVCFv0zwnXC/qQGHtV24HxMXNtDOPzoGI/S3Jl9mBHtUpaVjHOjfmRoehT9VXzMhjmhOR13NxsT5jw6qmdAbG0kunnt+0sVtCqlyS6ySljJq7gwChdgP3qwdLOOXFsbdYEiJlaRdUurTqRC6xgAjdsEZ8qrHCF/s7jssGMQ3I/D7gNZLoB5BhInuKuHS3hzTWkgj2mjxPCRzEkZ1L9cFfmpljXCFzWZOF/NKVeH3uN7ziY5rbX5EWz7HMrpsOMRTWsdySqRvGrkuQAuRupJ8Dke1VHgiRSreW6MJbQSOkLr8BikXJjU9+gswz6VSrTjtvkGe3YKWLqFcywoWOTohbGjffABNXez4wFVH6mcW5aNOvaMJEushU2chiuSBkDG9JyTumAGHRHNGaYODb5nK+VrHLudvHRWHojds1sIpDmW3draQnm3V/A/wAyFG960Rr934lIv+HdxdavLAmhAWQerIUPyGtFtJ1HEV7o7uLSf/fgGQfeMkfJXb0vt3Nv18X99bOLmPbOdAIkTzDRlxjzp9p4kV9wuaQBNbaQfX7Bw8gphayrRZ3KyxpIhyjorofFWGQfoRW8URi5zgQbFOgUUUYLKdFFFWolSp0qwQrWJrBlrbWJFCcFoFcskVckttmpMrWDJSr2ozZCFAz2VcE1mRVoeEVyzWwpGRgKcjqSFW1JU1KWVxmtN7bAVA3vSaO2OgK885+G3hGqQ+BbHwDzPsDXFqaYuPwhOOtI24V3lkQRsZSgjAJYyadAA5kltgPWvP4umFkvErd7OLTEGMNxcqNEUiyEKAqfmCthtWBy2znNR93wfi3EyDcRskIOUt9QjhXwLBjl28yPQCu4fZ40cZa5uIIIgO0RkgD1OkV06Y8NrTe5Hkt00EUd+NJa9xhGZz7L0DpXbRy2c6SukQKHS7sqqrr2kbJ8GAqo8CubhRHdWqK7TIguIHcIjELhZg2+GU7bZyp8qqc/EYZZtXWTzIpCrcXh+PkMop2RfXf0q225kYW9vCxR5309Yu5jjVdUki92cYA82FVXVMj54+CLOvbvdFbS+7wYCbh1ybggaZ5a7A7HLmu2/u9ZMV9dEsR2rHh6OcqSBpdlBkYH5OZqW/7TWysOtE1vq2D3EEsSHuA6xhgd3MiuuOG04dASAsUYI1Ngs8jMcDJGWdyT5neuq1uobqHUumSJwykMpwcEqyMrDYggggiu6Ij/ACdmuRJIxwvhOG9r5AeVrX7knqq5w7hiXVxeJeNJMYp8pAZD92ELgPC3VrgNsMHVncGpriPEoLGKPsMFaRYoooI8lnbkiqMAHY1VLKM8P4okWWMLKIlLNkLDK2YV337E2tM+EqirX0m4Ybi1ljTaQASQnwljOuM/1AfWtR5NNhmESoaOLGHH/GQOgHPLbmV1cPv47mFZYzqjcHmCDsSGVlPIgggjyqk2H/h/F+p5QSgRx+ASQloVHkkglT0kX2k+h3EB1siAaY7hBfwrv2WfC3MW4G6y74/jrV9pXDC0MVynZeJwpYbYVyNLZ/hlWNvY1l78UYkGo/St07BFUOp3fK8Wz2vp4g5d1NdLeFG5s5o1H4gAki8pI+0v1xj3qtfZdxcMJrbu2uYR4K+0i+z7/PVu4DxMXNrDONi6AsP0uNnX2YEe1edXi/2bxbWNoxL1vrBcHEoH8r5PsKzMQ17JhpoexRKJplhlo3fMMx3Gv2HmrB9pHC9SW90mzxSBNX6NZHVyfLKIz6Fqs/BeJC5t4Zx+dAxH6W5MvswI9qz4lYLcQSwvuskbIfmGMj/eqT0C6QpEDbzSIA7lkYtsk/KaBs40lnBde4hjjlRScEvR31CXaDUUmEfNGcuxz/J7BcE1rHY8RyUQLFcrLkqu9vdHTn5JM+gUV6FxqwWe2nibk8TrnwONm9jg+1Y8Q4DbXDxyTRJI8fwFgdt848xkA4NRHSjpGoV7W2YPdSKUOk5W3VtmlcjkQM4HMnFYawQB2I5E3WnzOrHx4AcbdTtlv9Se9lyTpJc8PgmXe4SOC7ix3yoofT6Nll+apmTpVaLDFI8qASxq8ce7SOGGQBGoLHw5Vq4YFjjjjX4URUX0UAD/AGrpsOGW8RLRQwxk8zHGik+4HmfrSsEhaMkOV0ZuHA2BJFuu29tvVcvQ+J0tQjJJGiyyiASrpk6ksWj1L+XAOMHfs1OCsAazFNM0skpn8R5fzKdOlTpgIKdFKnW1EqKKKoqJUqdBoZCtYmsDWZrWxpZ62FixrlnlxWU82Kr93d3E0xt7ZEZxGsjySyaY0DMyjYAs5yp5fWk3gk2CchhLs9gs765zsK1cORdWMqGJyVyASfTvrrt+hGre7nkmPfHFmGHv2wp1Nz727qkf+yNhp0/dbfHPPVqGz46uefPNBk9lyTDN1vVNOqYGDCCT1Ay9SPooxJ7ma4mtoWitxGkTNK6mSVxICQ0abLgEEZOdwdq7U6LWqHrrgm4kUZ667YMExvlVOET2AqpukvDeMwF5ZZbadOoQyuzFEJwIyT+lypz4P41d+kXCRd2k8B5uh0k9zjdD/UBT1HTMhjwgfE1VUXjdHhdZjwMxryPXqRe2y6Yepmi7HVSxEEdnQ0Z8RtsaorIOH8Utos4t9TGHOfw0uAUMefBZVjx5SV3fZrFOq3JkieKJmjdA66fxNOJdKkfDkLvUX9pV+GuI4gGXTBKnWlWCdY7Rsiq3IkGMHY9/rVzODoWzFuYIP5+6PSQFlW+lBu0g3Phr3F7eavHSHhxuLWWNTiTSHib9MiEPG39SioHodxYNPKu4S5QXsan8kmeruYvZwp+Y1OdGOLfe7SCf8zJhx4OvZcf1A1S+MA2V8zqDpjm+/oBneGb8O7jHo3bxWqh+AsmGl7Hsf7S9LEXCSlf8wvbv/wCgeF1NfaJw/VAs42MZKOw/LHIQNfySCKT5DU70f4p95tYZsYZlxIv6ZFOl19mBrourZJ4XjbDRyRsh8CrjH+xqlfZxfNHNd2MpyyO0i5zuVPVy8/EhH+ejk4JRyd9Qhsbx6Nw3jN/A6+q5eK3H3C98Ein+9RjbBt7k6LhPlfLfSr/fWiTwyRNukkbIfRhjI+tRHSnokl+YdUjRaNasUALPG4w0e+w3AOcHlUhxHiMNnbmSVgkaKAMnc4GAijvY1iGLhF9/lJv56qp5mzti4d+JofPLxOZ7lUz7OuNdVLPYTth+tkMROMM6nRMg8yV1j+Y1bOOdFra8MbTqxKBlBRyupWwSjY5rsNqiOG8FjmtALpEZpXkuSBs0RmcygK43BXUNwe6i44HOEKQ8Ru4x+USdVJgeGsrr98mkWV0LG8OTQdkzUObJUGWN2B25ztyuCM8+VvFSnSTpDFYwEkgyFSsEIPadsYAA7lHee4V44gZd89rBDkgFXycsrKRhlJ7iKneJdEryNmkYNcE/FKrtI59Q3a9gMVByZBIIII5gjBHqKXmqhUG7dAu57OpoYoy1jg4nU/1srTwO+tLgCCUSQynYRi5uRby9+EXXgfyH2zUs1gsIxGiovgoAH7V504B2NT3COljxgR3GqSPkJdzKn83618+frXPlikviaSehP0WaikkZ8TCSOV1cbO8xU3bXOaqiyqQHRgysMqykEEeINSdjdcqep5cQXHnhBFwrNG9bVNcFvLXYjV1WFch7bLcKKQp0y0oKdFFFEVJmlTNKoolSNOkaG5WsWNc0z1vc1wXT7UtIUeNtyo++ucVBR3/UXltcHZNRt5j/AASkBSfSQJ9TXZxGbGSTgAEkk4AA5k+VUDjXSRrnVDbYEOcSTkZ14Pwxg92R8X0xzPOc5weC3Zd+lhxfDbXLwOq9q4taNNbzRI7Ru8bKroxVlYjYgjlvivPPso4jKs81pIzuNDSEOcmORH0uPLOf9NXXohxf71ZQSk5fT1cvlInZb64z71uubizsg8jmG36xizNhVaRu84G7GuwQHFsgOQXMjkMLJaRzLkmw6EH9/SoL7UbESWIfk0c8ZU941nqyP9QPyiprorxj71ZwTH4yuiUeEidlx9Rn3qB4hxEX7orRulnGwkxKpV7lxnT2DusY+LfckDbArb0ZuUhvZ7ZQFimjW4iVRhVdMJKoHdkaG+tIsrY3VfDbuNdrhHfEfc+E4fEwl3YG1x3/AJHl3UnxzpZHaSLG8Ur/AIZmd00aUjVtLtuwLacgkAct6kr2ziuYWjkAeKRMHvBBGzD/AHBqD6dWv4MdyBnqHJkAz2oJB1cy7HwIb5Kz6C32q16hjmS3cwEnmyDeKT0KFfoacEh4xjdoRcfdKmFvuzZ48iDn+fDLzUR0DvDBPPZSEBtTEfCA0sIVJcAfqTqpPmapzpV0da6EbRMiSxlwDIpKPHIMPG2N/A7eFVf7Rofu8jXCNoaVY3RlI6yO4tzlXA54aEyKe7Zc1z2f2m3Sph4oJWx8ep4yfMqARn0xS5fG1phl0+y6Xu807m1dNa5GYy5WOuVtR67r0Dhlt91tYo5JNXVQqrStsCEXdj4DArzzg0M893LxK3XKLdu6JkK00b9h1UtgZ0YbfG+BWh+K3vFZVgd1SE9qSOFSIwoxkuScv5A7ZI2q6iSOCJYowFRF0qP+fOufXe0WNs1mo0VCN9GHB1jJJryA38T00Gixm4jfS8hFZJ4tia4Iz4A6E+relef9J+DXCyGWWV7pe6VySUHgU5J6jarhNfMx2rWtszc6RbUVUzrvOXLZGpXmmdiAA6W++vqsuGcXzbwePUxj6KB/0raeKHzp23CAoAAAA5ADYV1LwusD2eCbpdzoQSuVeKGlctBOMSxo/mwGoejcxXS/Cq5JeGkVR9n2zao0xk3BsVC3vQ6BsmGRoz+lu2v15j96r970cuIsnTrX9UZ1ftz/AGq5NAw8a1kN51tjZ2ZHNdKKrlZ/K46/lUWyv5IGJQ7E5eJs6WPj/C3mPfNXHgnGI5/gOGHxRt8S/wDI8xtTuOHJL8aBvMjf6864n6HdoPBI0TjdSd8H1G+PXNOsBJvZamkhlFz8J9Fd7KSpSJqrPAprkER3MWG7pou1DJjxHONvIjHge6rJEK6Ma81UCzrLpWsqwWs6bakinRQKKKFlBooNFWVEqRp0jQyrC1PUZxGQIjM2rAGSFVmY+QVQST5AVKsK5pY6WeExG6y8v4vwu+v2/EX7raA7QuwMsvg0gUnH8mfXNbrbovFHjIL47jsv0H/NXua1zXI/Ds91JSRly7MNYWNsMlwdDrkQXctvgKk8YmjA2AkjwsgA810H5TUl05tPwI7pR27aTrSRz6pholHL9Jz8tRfGrNoY1ukB12zrcYHeq7Srz74y9WG/6SWYQI8iydanZhiBklkVx3Rpk7g03CAYTE9AlJM7J4wTsQOmvmCPVVyOJm3zkHcEcj51hf2rwql0oJa3kWbAzkoOzKvLfKFvoKlui3D3W1iWRWVlDKokGH6sMRGWGThtGnIzU2luKRjpgwghakqxG8tGYBI7j+1EX3Sy2lR4oEkvSyMrLAv4eGG4aVsINj4+1Vyz4PNDHGRJLBN1KxSmFlyyj4VYlcEqNtQAPPxq9tDtXDdW2aYmL3kHS3JCgqGxjAwZHW+d/t6KpwWEQEgKZeRHjaWQl5SGGk5dsmqFaamVBgltlwOZblj616jdWJ7qrXCujrRzTSMP8aQxD+Fjq1fuR7GuaInMLjrddqlqWtLnE6hSvBLZbWHTsZGwZGHj3KPIf8mt+WkPfis4bAnnUtZ2OO6sRUfxYnapCWZoJccyVqs+HVIx2YFdUUWK3Ba6jYQFypJy4rmW3rYIq3aaeKMI0uXlaTFWtrYGurFGK1w1MZUbJYA91cr8MHhU2VrEx1nhBFbO4KD/ALO8q2x2mKlTDR1NUI1s1BK5oocV1ItMR1mBRmtQHOumBWVIU6MAhFOiiiiBZTNKnSrSiKRp0qwQrWJFYFK24pYoZatArnMNLqK6cUYoeBaxlaOpFa7bh8UWerjjjycnq0VcnxOkDNdeKMVMCmM2tdYBaeKyxRirwLN1gRWl4q6CKRWslisOso+S1zWn7gKlSlLq6xwkYTELhjtAK6UixW4JWQWtCNYdISsQtZAUwKdEDEK6WKMU6eKIGqksUYp4oxV4VEsUsU8UYqsKiWKMU6KrCruliniiirsqRToorVlEUUUVpUnSp0VaiVFFFUoliinRVWUSop0VVlaVFOipZUliinRV2USop0VVlaWKWKypYqrKIxRToqWUSp0UVqypFFOirUSxRToq1EqKdFVZRKinRUsolRToqWUSop0VaiKKKKii/9k="/>
          <p:cNvSpPr>
            <a:spLocks noChangeAspect="1" noChangeArrowheads="1"/>
          </p:cNvSpPr>
          <p:nvPr/>
        </p:nvSpPr>
        <p:spPr bwMode="auto">
          <a:xfrm>
            <a:off x="0" y="-877888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14931"/>
            <a:ext cx="1447800" cy="139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" name="Picture 1" descr="C:\Users\BOYUAN~1\AppData\Local\Temp\(}H2)8UG8)T_8RSLW2Z77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74" y="1447800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5" descr="C:\Users\chenwei\Desktop\毕业\paper\ppt\pics\60seco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User-Based 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933950"/>
            <a:ext cx="5867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339921"/>
            <a:ext cx="6248400" cy="123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34" y="990600"/>
            <a:ext cx="6481466" cy="225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User-Based 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3276600"/>
            <a:ext cx="69532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34" y="990600"/>
            <a:ext cx="6481466" cy="225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Item-Based 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369148"/>
              </p:ext>
            </p:extLst>
          </p:nvPr>
        </p:nvGraphicFramePr>
        <p:xfrm>
          <a:off x="3810000" y="31765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1" name="Equation" r:id="rId3" imgW="914400" imgH="198720" progId="">
                  <p:embed/>
                </p:oleObj>
              </mc:Choice>
              <mc:Fallback>
                <p:oleObj name="Equation" r:id="rId3" imgW="914400" imgH="1987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176588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74471" y="312420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: Users that have rated both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448023"/>
              </p:ext>
            </p:extLst>
          </p:nvPr>
        </p:nvGraphicFramePr>
        <p:xfrm>
          <a:off x="1905000" y="1524000"/>
          <a:ext cx="5080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2" name="Equation" r:id="rId5" imgW="2539800" imgH="571320" progId="Equation.KSEE3">
                  <p:embed/>
                </p:oleObj>
              </mc:Choice>
              <mc:Fallback>
                <p:oleObj name="Equation" r:id="rId5" imgW="2539800" imgH="571320" progId="Equation.KSEE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24000"/>
                        <a:ext cx="5080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67000" y="5498068"/>
            <a:ext cx="453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: All items that have been rated by User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52625"/>
              </p:ext>
            </p:extLst>
          </p:nvPr>
        </p:nvGraphicFramePr>
        <p:xfrm>
          <a:off x="3276600" y="4038600"/>
          <a:ext cx="257839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3" name="Equation" r:id="rId7" imgW="1231560" imgH="545760" progId="Equation.KSEE3">
                  <p:embed/>
                </p:oleObj>
              </mc:Choice>
              <mc:Fallback>
                <p:oleObj name="Equation" r:id="rId7" imgW="1231560" imgH="545760" progId="Equation.KSEE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38600"/>
                        <a:ext cx="257839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Item-Based 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8" name="TextBox 7"/>
          <p:cNvSpPr txBox="1"/>
          <p:nvPr/>
        </p:nvSpPr>
        <p:spPr>
          <a:xfrm>
            <a:off x="2667000" y="388620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: Users that have rated both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5715000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: Items that the user has rated and have </a:t>
            </a:r>
            <a:r>
              <a:rPr lang="en-US" i="1" dirty="0" smtClean="0">
                <a:solidFill>
                  <a:srgbClr val="FF0000"/>
                </a:solidFill>
              </a:rPr>
              <a:t>dev</a:t>
            </a:r>
            <a:r>
              <a:rPr lang="en-US" dirty="0" smtClean="0"/>
              <a:t> values.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220980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: Users that have rated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428875" y="1219200"/>
          <a:ext cx="37719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4" name="Equation" r:id="rId3" imgW="1765080" imgH="419040" progId="Equation.KSEE3">
                  <p:embed/>
                </p:oleObj>
              </mc:Choice>
              <mc:Fallback>
                <p:oleObj name="Equation" r:id="rId3" imgW="1765080" imgH="419040" progId="Equation.KSEE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1219200"/>
                        <a:ext cx="37719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982454"/>
              </p:ext>
            </p:extLst>
          </p:nvPr>
        </p:nvGraphicFramePr>
        <p:xfrm>
          <a:off x="2438400" y="2895600"/>
          <a:ext cx="3375891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5" name="Equation" r:id="rId5" imgW="1726920" imgH="419040" progId="Equation.KSEE3">
                  <p:embed/>
                </p:oleObj>
              </mc:Choice>
              <mc:Fallback>
                <p:oleObj name="Equation" r:id="rId5" imgW="1726920" imgH="419040" progId="Equation.KSEE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95600"/>
                        <a:ext cx="3375891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797720"/>
              </p:ext>
            </p:extLst>
          </p:nvPr>
        </p:nvGraphicFramePr>
        <p:xfrm>
          <a:off x="2438400" y="4648200"/>
          <a:ext cx="3657601" cy="90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6" name="Equation" r:id="rId7" imgW="1701720" imgH="419040" progId="Equation.KSEE3">
                  <p:embed/>
                </p:oleObj>
              </mc:Choice>
              <mc:Fallback>
                <p:oleObj name="Equation" r:id="rId7" imgW="1701720" imgH="419040" progId="Equation.KSEE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48200"/>
                        <a:ext cx="3657601" cy="900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Item-Based 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863322"/>
              </p:ext>
            </p:extLst>
          </p:nvPr>
        </p:nvGraphicFramePr>
        <p:xfrm>
          <a:off x="1295400" y="1219200"/>
          <a:ext cx="6705600" cy="1463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 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 3</a:t>
                      </a:r>
                      <a:endParaRPr lang="en-US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Didn't rate it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Lucy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Didn't rate 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593219"/>
              </p:ext>
            </p:extLst>
          </p:nvPr>
        </p:nvGraphicFramePr>
        <p:xfrm>
          <a:off x="2743200" y="2971800"/>
          <a:ext cx="4359275" cy="310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4" name="Equation" r:id="rId3" imgW="2286000" imgH="1625400" progId="">
                  <p:embed/>
                </p:oleObj>
              </mc:Choice>
              <mc:Fallback>
                <p:oleObj name="Equation" r:id="rId3" imgW="2286000" imgH="16254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971800"/>
                        <a:ext cx="4359275" cy="310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554196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dirty="0" smtClean="0"/>
              <a:t>Slope One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667000" y="3722373"/>
            <a:ext cx="44196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67000" y="5313362"/>
            <a:ext cx="39624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667000" y="6096000"/>
            <a:ext cx="34290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Model-Based CF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7" name="TextBox 6"/>
          <p:cNvSpPr txBox="1"/>
          <p:nvPr/>
        </p:nvSpPr>
        <p:spPr>
          <a:xfrm>
            <a:off x="3972163" y="4736068"/>
            <a:ext cx="197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dirty="0" smtClean="0"/>
              <a:t>Training Samples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14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 smtClean="0"/>
              <a:t>    Class </a:t>
            </a:r>
            <a:r>
              <a:rPr lang="en-AU" altLang="zh-CN" dirty="0"/>
              <a:t>Label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stCxn id="8" idx="2"/>
          </p:cNvCxnSpPr>
          <p:nvPr/>
        </p:nvCxnSpPr>
        <p:spPr>
          <a:xfrm flipH="1">
            <a:off x="3352800" y="1283732"/>
            <a:ext cx="1447800" cy="54507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8" idx="2"/>
          </p:cNvCxnSpPr>
          <p:nvPr/>
        </p:nvCxnSpPr>
        <p:spPr>
          <a:xfrm>
            <a:off x="4800600" y="1283732"/>
            <a:ext cx="1524000" cy="54506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2"/>
          </p:cNvCxnSpPr>
          <p:nvPr/>
        </p:nvCxnSpPr>
        <p:spPr>
          <a:xfrm>
            <a:off x="4800600" y="1283732"/>
            <a:ext cx="1" cy="54507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3352800" y="4204983"/>
            <a:ext cx="1533764" cy="454887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4886563" y="4204983"/>
            <a:ext cx="1514237" cy="45488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 flipH="1" flipV="1">
            <a:off x="4657963" y="4431268"/>
            <a:ext cx="457200" cy="15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0800000">
            <a:off x="528934" y="2819241"/>
            <a:ext cx="461665" cy="10669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AU" altLang="zh-CN" dirty="0" smtClean="0"/>
              <a:t>Attributes</a:t>
            </a:r>
            <a:endParaRPr lang="zh-CN" altLang="en-US" dirty="0"/>
          </a:p>
        </p:txBody>
      </p:sp>
      <p:cxnSp>
        <p:nvCxnSpPr>
          <p:cNvPr id="23" name="直接箭头连接符 22"/>
          <p:cNvCxnSpPr>
            <a:stCxn id="21" idx="1"/>
          </p:cNvCxnSpPr>
          <p:nvPr/>
        </p:nvCxnSpPr>
        <p:spPr>
          <a:xfrm flipV="1">
            <a:off x="990599" y="2895441"/>
            <a:ext cx="605135" cy="457279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1" idx="1"/>
          </p:cNvCxnSpPr>
          <p:nvPr/>
        </p:nvCxnSpPr>
        <p:spPr>
          <a:xfrm>
            <a:off x="990599" y="3352720"/>
            <a:ext cx="605135" cy="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21" idx="1"/>
          </p:cNvCxnSpPr>
          <p:nvPr/>
        </p:nvCxnSpPr>
        <p:spPr>
          <a:xfrm>
            <a:off x="990599" y="3352720"/>
            <a:ext cx="605135" cy="457121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94348" y="5334000"/>
                <a:ext cx="5220852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𝑐𝑙𝑎𝑠𝑠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arg</m:t>
                              </m:r>
                              <m:r>
                                <a:rPr lang="en-US" altLang="zh-CN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𝑐𝑙𝑎𝑠𝑠𝑆𝑒𝑡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𝑐𝑙𝑎𝑠𝑠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  <m:sup/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𝑐𝑙𝑎𝑠𝑠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348" y="5334000"/>
                <a:ext cx="5220852" cy="7645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34" y="1905000"/>
            <a:ext cx="6481466" cy="225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直接连接符 30"/>
          <p:cNvCxnSpPr/>
          <p:nvPr/>
        </p:nvCxnSpPr>
        <p:spPr>
          <a:xfrm>
            <a:off x="1600200" y="2743200"/>
            <a:ext cx="65532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/>
              <a:t>Model-Based CF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6806" y="3276600"/>
                <a:ext cx="6590394" cy="587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𝑐𝑙𝑎𝑠𝑠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arg</m:t>
                              </m:r>
                              <m:r>
                                <a:rPr lang="en-US" altLang="zh-CN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∈{1,2,3,4,5}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=4|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=1|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06" y="3276600"/>
                <a:ext cx="6590394" cy="587148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3962400"/>
                <a:ext cx="4800600" cy="567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arg</m:t>
                              </m:r>
                              <m:r>
                                <a:rPr lang="en-US" altLang="zh-CN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∈{1,2,3,4,5}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0, 0, 0, 0.0031, 0.0019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=4</m:t>
                          </m:r>
                        </m:e>
                      </m:func>
                    </m:oMath>
                  </m:oMathPara>
                </a14:m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962400"/>
                <a:ext cx="4800600" cy="567399"/>
              </a:xfrm>
              <a:prstGeom prst="rect">
                <a:avLst/>
              </a:prstGeom>
              <a:blipFill rotWithShape="1">
                <a:blip r:embed="rId3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92296" y="4876800"/>
                <a:ext cx="3903504" cy="1051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=2</m:t>
                          </m:r>
                        </m:e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=4</m:t>
                          </m:r>
                        </m:e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altLang="zh-CN" sz="1600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endParaRPr lang="en-US" altLang="zh-CN" sz="1600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0+1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2+5</m:t>
                          </m:r>
                        </m:den>
                      </m:f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0+1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2+5</m:t>
                          </m:r>
                        </m:den>
                      </m:f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0+1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2+5</m:t>
                          </m:r>
                        </m:den>
                      </m:f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0.0019</m:t>
                      </m:r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6" y="4876800"/>
                <a:ext cx="3903504" cy="10515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783296" y="4876800"/>
                <a:ext cx="3978846" cy="1051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=2</m:t>
                          </m:r>
                        </m:e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=4</m:t>
                          </m:r>
                        </m:e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altLang="zh-CN" sz="1600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endParaRPr lang="en-US" altLang="zh-CN" sz="1600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0+1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1+5</m:t>
                          </m:r>
                        </m:den>
                      </m:f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1+1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1+5</m:t>
                          </m:r>
                        </m:den>
                      </m:f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0+1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1+5</m:t>
                          </m:r>
                        </m:den>
                      </m:f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0.0031</m:t>
                      </m:r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96" y="4876800"/>
                <a:ext cx="3978846" cy="10515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481466" cy="225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1447800" y="1828800"/>
            <a:ext cx="65532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Model-Based CF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sp>
        <p:nvSpPr>
          <p:cNvPr id="7" name="下箭头 6"/>
          <p:cNvSpPr/>
          <p:nvPr/>
        </p:nvSpPr>
        <p:spPr>
          <a:xfrm>
            <a:off x="4572000" y="2971800"/>
            <a:ext cx="304800" cy="762000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7446684"/>
              </p:ext>
            </p:extLst>
          </p:nvPr>
        </p:nvGraphicFramePr>
        <p:xfrm>
          <a:off x="1219205" y="990601"/>
          <a:ext cx="6705600" cy="175403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10523"/>
                <a:gridCol w="1058695"/>
                <a:gridCol w="1059229"/>
                <a:gridCol w="1058695"/>
                <a:gridCol w="1059229"/>
                <a:gridCol w="1059229"/>
              </a:tblGrid>
              <a:tr h="412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 smtClean="0">
                          <a:effectLst/>
                        </a:rPr>
                        <a:t>I</a:t>
                      </a:r>
                      <a:r>
                        <a:rPr lang="en-US" altLang="zh-CN" sz="1800" kern="100" baseline="-25000" dirty="0" smtClean="0">
                          <a:effectLst/>
                        </a:rPr>
                        <a:t>1</a:t>
                      </a:r>
                      <a:endParaRPr lang="zh-CN" sz="1800" kern="100" baseline="-25000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en-US" altLang="zh-CN" sz="18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en-US" altLang="zh-CN" sz="18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en-US" altLang="zh-CN" sz="18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en-US" altLang="zh-CN" sz="18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U</a:t>
                      </a:r>
                      <a:r>
                        <a:rPr lang="en-US" altLang="zh-CN" sz="1600" kern="100" baseline="-25000" dirty="0" smtClean="0">
                          <a:effectLst/>
                        </a:rPr>
                        <a:t>1</a:t>
                      </a:r>
                      <a:endParaRPr lang="zh-CN" sz="1600" kern="100" baseline="-25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Dislike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Dislike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349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</a:t>
                      </a:r>
                      <a:r>
                        <a:rPr kumimoji="0" lang="en-US" altLang="zh-CN" sz="16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Dislike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Dislike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Dislike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349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</a:t>
                      </a:r>
                      <a:r>
                        <a:rPr kumimoji="0" lang="en-US" altLang="zh-CN" sz="16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Class Label</a:t>
                      </a:r>
                      <a:endParaRPr lang="zh-CN" sz="16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Dislike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?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584175"/>
              </p:ext>
            </p:extLst>
          </p:nvPr>
        </p:nvGraphicFramePr>
        <p:xfrm>
          <a:off x="1219200" y="3916680"/>
          <a:ext cx="6705600" cy="2712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10523"/>
                <a:gridCol w="1058695"/>
                <a:gridCol w="1059229"/>
                <a:gridCol w="1058695"/>
                <a:gridCol w="1059229"/>
                <a:gridCol w="1059229"/>
              </a:tblGrid>
              <a:tr h="340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 smtClean="0">
                          <a:effectLst/>
                        </a:rPr>
                        <a:t>I</a:t>
                      </a:r>
                      <a:r>
                        <a:rPr lang="en-US" altLang="zh-CN" sz="1800" kern="100" baseline="-25000" dirty="0" smtClean="0">
                          <a:effectLst/>
                        </a:rPr>
                        <a:t>1</a:t>
                      </a:r>
                      <a:endParaRPr lang="zh-CN" sz="1800" kern="100" baseline="-25000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en-US" altLang="zh-CN" sz="18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en-US" altLang="zh-CN" sz="18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en-US" altLang="zh-CN" sz="18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en-US" altLang="zh-CN" sz="18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472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kern="100" dirty="0" smtClean="0">
                          <a:effectLst/>
                        </a:rPr>
                        <a:t>U</a:t>
                      </a:r>
                      <a:r>
                        <a:rPr lang="en-US" altLang="zh-CN" sz="1600" kern="100" baseline="-25000" dirty="0" smtClean="0">
                          <a:effectLst/>
                        </a:rPr>
                        <a:t>1</a:t>
                      </a:r>
                      <a:r>
                        <a:rPr lang="en-US" altLang="zh-CN" sz="1600" kern="100" baseline="0" dirty="0" smtClean="0">
                          <a:effectLst/>
                        </a:rPr>
                        <a:t> like</a:t>
                      </a:r>
                      <a:endParaRPr lang="zh-CN" sz="1600" kern="100" baseline="-25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2000" marR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1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1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4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U</a:t>
                      </a:r>
                      <a:r>
                        <a:rPr lang="en-US" altLang="zh-CN" sz="1600" kern="100" baseline="-25000" dirty="0" smtClean="0">
                          <a:effectLst/>
                        </a:rPr>
                        <a:t>1 </a:t>
                      </a:r>
                      <a:r>
                        <a:rPr lang="en-US" altLang="zh-CN" sz="1600" kern="100" baseline="0" dirty="0" smtClean="0">
                          <a:effectLst/>
                        </a:rPr>
                        <a:t>dislike</a:t>
                      </a:r>
                      <a:endParaRPr lang="zh-CN" sz="1600" kern="100" baseline="-25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2000" marR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1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1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4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</a:t>
                      </a:r>
                      <a:r>
                        <a:rPr kumimoji="0" lang="en-US" altLang="zh-CN" sz="16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r>
                        <a:rPr kumimoji="0" lang="en-US" altLang="zh-CN" sz="16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like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2000" marR="90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4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</a:t>
                      </a:r>
                      <a:r>
                        <a:rPr kumimoji="0" lang="en-US" altLang="zh-CN" sz="16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</a:t>
                      </a:r>
                      <a:r>
                        <a:rPr kumimoji="0" lang="en-US" altLang="zh-CN" sz="16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dislike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2000" marR="90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1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1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1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4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</a:rPr>
                        <a:t>U</a:t>
                      </a:r>
                      <a:r>
                        <a:rPr lang="en-US" altLang="zh-CN" sz="1600" kern="100" baseline="-25000" dirty="0" smtClean="0">
                          <a:effectLst/>
                        </a:rPr>
                        <a:t>3 </a:t>
                      </a:r>
                      <a:r>
                        <a:rPr lang="en-US" altLang="zh-CN" sz="1600" kern="100" baseline="0" dirty="0" smtClean="0">
                          <a:effectLst/>
                        </a:rPr>
                        <a:t>like</a:t>
                      </a:r>
                      <a:endParaRPr lang="zh-CN" altLang="zh-CN" sz="1600" kern="100" baseline="-25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2000" marR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1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1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1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4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</a:t>
                      </a:r>
                      <a:r>
                        <a:rPr kumimoji="0" lang="en-US" altLang="zh-CN" sz="1600" u="none" strike="noStrike" kern="1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</a:t>
                      </a:r>
                      <a:r>
                        <a:rPr kumimoji="0" lang="en-US" altLang="zh-CN" sz="16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dislike</a:t>
                      </a:r>
                      <a:endParaRPr lang="zh-CN" sz="105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2000" marR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0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47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Class Label</a:t>
                      </a:r>
                      <a:endParaRPr lang="zh-CN" sz="16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Dislike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Like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 smtClean="0">
                          <a:effectLst/>
                        </a:rPr>
                        <a:t>?</a:t>
                      </a:r>
                      <a:endParaRPr lang="zh-CN" sz="1600" i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Netflix Prize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28724"/>
            <a:ext cx="8023225" cy="349567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AU" altLang="zh-CN" sz="2900" dirty="0" smtClean="0"/>
              <a:t>A public company providing DVD-rental service</a:t>
            </a:r>
          </a:p>
          <a:p>
            <a:pPr>
              <a:lnSpc>
                <a:spcPct val="120000"/>
              </a:lnSpc>
            </a:pPr>
            <a:endParaRPr lang="en-AU" altLang="zh-CN" dirty="0" smtClean="0"/>
          </a:p>
          <a:p>
            <a:pPr>
              <a:lnSpc>
                <a:spcPct val="120000"/>
              </a:lnSpc>
            </a:pPr>
            <a:r>
              <a:rPr lang="en-AU" altLang="zh-CN" sz="2900" dirty="0" smtClean="0"/>
              <a:t>Target:</a:t>
            </a:r>
          </a:p>
          <a:p>
            <a:pPr lvl="1" algn="just">
              <a:lnSpc>
                <a:spcPct val="120000"/>
              </a:lnSpc>
            </a:pPr>
            <a:r>
              <a:rPr lang="en-US" sz="2900" dirty="0" smtClean="0"/>
              <a:t>To predict whether someone will enjoy a movie based on how much they liked or disliked other movies.</a:t>
            </a:r>
            <a:endParaRPr lang="en-AU" altLang="zh-CN" sz="2900" dirty="0" smtClean="0"/>
          </a:p>
          <a:p>
            <a:pPr lvl="1" algn="just">
              <a:lnSpc>
                <a:spcPct val="120000"/>
              </a:lnSpc>
            </a:pPr>
            <a:r>
              <a:rPr lang="en-AU" altLang="zh-CN" sz="2900" dirty="0" smtClean="0"/>
              <a:t>To improve the score of its own </a:t>
            </a:r>
            <a:r>
              <a:rPr lang="en-AU" sz="2900" dirty="0" smtClean="0"/>
              <a:t>Cinematch by 10%</a:t>
            </a:r>
          </a:p>
          <a:p>
            <a:pPr lvl="1" algn="just">
              <a:lnSpc>
                <a:spcPct val="120000"/>
              </a:lnSpc>
            </a:pPr>
            <a:r>
              <a:rPr lang="en-AU" altLang="zh-CN" sz="2900" dirty="0" smtClean="0"/>
              <a:t>RMSE (Root Mean Squared Error)</a:t>
            </a:r>
          </a:p>
          <a:p>
            <a:pPr>
              <a:lnSpc>
                <a:spcPct val="120000"/>
              </a:lnSpc>
            </a:pPr>
            <a:endParaRPr lang="en-AU" altLang="zh-CN" dirty="0" smtClean="0"/>
          </a:p>
          <a:p>
            <a:pPr algn="just">
              <a:lnSpc>
                <a:spcPct val="120000"/>
              </a:lnSpc>
            </a:pPr>
            <a:r>
              <a:rPr lang="en-US" altLang="zh-CN" sz="2900" dirty="0" smtClean="0"/>
              <a:t>Training Set:</a:t>
            </a:r>
          </a:p>
          <a:p>
            <a:pPr lvl="1" algn="just">
              <a:lnSpc>
                <a:spcPct val="120000"/>
              </a:lnSpc>
            </a:pPr>
            <a:r>
              <a:rPr lang="en-US" sz="2900" dirty="0" smtClean="0"/>
              <a:t>&lt;user, movie, date of grade, grade&gt;</a:t>
            </a:r>
            <a:endParaRPr lang="en-US" altLang="zh-CN" sz="2900" dirty="0" smtClean="0"/>
          </a:p>
          <a:p>
            <a:pPr lvl="1" algn="just">
              <a:lnSpc>
                <a:spcPct val="120000"/>
              </a:lnSpc>
            </a:pPr>
            <a:r>
              <a:rPr lang="en-US" altLang="zh-CN" sz="2900" dirty="0" smtClean="0"/>
              <a:t>480,189 users, 17,770 movies,100,480,507 ratings</a:t>
            </a:r>
          </a:p>
          <a:p>
            <a:pPr algn="just">
              <a:lnSpc>
                <a:spcPct val="120000"/>
              </a:lnSpc>
            </a:pPr>
            <a:endParaRPr lang="en-AU" altLang="zh-CN" dirty="0" smtClean="0"/>
          </a:p>
          <a:p>
            <a:pPr lvl="1" algn="just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pic>
        <p:nvPicPr>
          <p:cNvPr id="86018" name="Picture 2" descr="http://millionaire.itv.com/i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7397" y="2743200"/>
            <a:ext cx="1604596" cy="1524000"/>
          </a:xfrm>
          <a:prstGeom prst="rect">
            <a:avLst/>
          </a:prstGeom>
          <a:noFill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52950"/>
            <a:ext cx="8001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KDD Cup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  <p:pic>
        <p:nvPicPr>
          <p:cNvPr id="1026" name="Picture 2" descr="Microblogging and Advertisting Data Mining Challe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2999"/>
            <a:ext cx="6429375" cy="212589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2971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81400"/>
            <a:ext cx="29432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Information Overload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83974" name="Picture 6" descr="http://www.octium.eu/en/images/stories/octium/information_over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358633" cy="3581400"/>
          </a:xfrm>
          <a:prstGeom prst="rect">
            <a:avLst/>
          </a:prstGeom>
          <a:noFill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82273"/>
            <a:ext cx="4191000" cy="562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0"/>
            <a:ext cx="4562674" cy="454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4" y="2298192"/>
            <a:ext cx="4563474" cy="455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30" y="1330420"/>
            <a:ext cx="4577072" cy="552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30" y="1"/>
            <a:ext cx="4577072" cy="22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7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家居爆品低至2折,满减飓风强势来袭,最高直降400元！满149-50，满300-100，满600-220，满1000直降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876800" cy="2020389"/>
          </a:xfrm>
          <a:prstGeom prst="rect">
            <a:avLst/>
          </a:prstGeom>
          <a:noFill/>
        </p:spPr>
      </p:pic>
      <p:pic>
        <p:nvPicPr>
          <p:cNvPr id="90116" name="Picture 4" descr="家电大牌最高爆降1000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774473"/>
            <a:ext cx="5029200" cy="2083527"/>
          </a:xfrm>
          <a:prstGeom prst="rect">
            <a:avLst/>
          </a:prstGeom>
          <a:noFill/>
        </p:spPr>
      </p:pic>
      <p:pic>
        <p:nvPicPr>
          <p:cNvPr id="90122" name="Picture 10" descr="日用百货特惠专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0" cy="1609726"/>
          </a:xfrm>
          <a:prstGeom prst="rect">
            <a:avLst/>
          </a:prstGeom>
          <a:noFill/>
        </p:spPr>
      </p:pic>
      <p:pic>
        <p:nvPicPr>
          <p:cNvPr id="90118" name="Picture 6" descr="童装风暴 当当价再5折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43000"/>
            <a:ext cx="4572000" cy="1894115"/>
          </a:xfrm>
          <a:prstGeom prst="rect">
            <a:avLst/>
          </a:prstGeom>
          <a:noFill/>
        </p:spPr>
      </p:pic>
      <p:pic>
        <p:nvPicPr>
          <p:cNvPr id="90124" name="Picture 12" descr="光棍节 百货让你不孤独">
            <a:hlinkClick r:id="rId6" tooltip="光棍节 百货让你不孤独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67200"/>
            <a:ext cx="3671208" cy="2171701"/>
          </a:xfrm>
          <a:prstGeom prst="rect">
            <a:avLst/>
          </a:prstGeom>
          <a:noFill/>
        </p:spPr>
      </p:pic>
      <p:pic>
        <p:nvPicPr>
          <p:cNvPr id="90120" name="Picture 8" descr="http://img03.taobaocdn.com/tps/i3/T1pVL7Xo8aXXa6XtY7-490-17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3124200"/>
            <a:ext cx="4667250" cy="16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3.taobaocdn.com/sns_album/i3/T1hHf0Xb0nXXb1upjX.jpg"/>
          <p:cNvPicPr>
            <a:picLocks noChangeAspect="1" noChangeArrowheads="1"/>
          </p:cNvPicPr>
          <p:nvPr/>
        </p:nvPicPr>
        <p:blipFill rotWithShape="1">
          <a:blip r:embed="rId2"/>
          <a:srcRect b="51402"/>
          <a:stretch/>
        </p:blipFill>
        <p:spPr bwMode="auto">
          <a:xfrm>
            <a:off x="2514600" y="0"/>
            <a:ext cx="4191000" cy="2059912"/>
          </a:xfrm>
          <a:prstGeom prst="rect">
            <a:avLst/>
          </a:prstGeom>
          <a:noFill/>
        </p:spPr>
      </p:pic>
      <p:pic>
        <p:nvPicPr>
          <p:cNvPr id="102402" name="Picture 2" descr="http://img01.taobaocdn.com/sns_album/i1/T1EnH8XfheXXb1upj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362200"/>
            <a:ext cx="4191000" cy="2095501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57075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57075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57075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6" y="4752975"/>
            <a:ext cx="42005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8" name="Picture 8" descr="http://upload.wikimedia.org/wikipedia/en/thumb/2/2f/Burj_Khalifa_building.jpg/250px-Burj_Khalifa_build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750" y="2819400"/>
            <a:ext cx="23812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402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Reality Mining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pic>
        <p:nvPicPr>
          <p:cNvPr id="90117" name="Picture 5" descr="http://quantifiedself.com/images/Screen%20shot%202010-08-28%20at%204.45.14%20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800" y="4572000"/>
            <a:ext cx="1383943" cy="1552575"/>
          </a:xfrm>
          <a:prstGeom prst="rect">
            <a:avLst/>
          </a:prstGeom>
          <a:noFill/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9" y="1451170"/>
            <a:ext cx="3034127" cy="230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78375"/>
            <a:ext cx="5183457" cy="298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 descr="http://realitymining.com/images/network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75546"/>
            <a:ext cx="621982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Reality Mining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  <p:pic>
        <p:nvPicPr>
          <p:cNvPr id="76801" name="Picture 1" descr="C:\Users\BOYUAN~1\AppData\Local\Temp\_)SB}WZ]K%KD~Y8C%D@L}R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4300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://www.etourism.com.au/assets/Mobile%20Marke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850175" cy="847725"/>
          </a:xfrm>
          <a:prstGeom prst="rect">
            <a:avLst/>
          </a:prstGeom>
          <a:noFill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5377"/>
          <a:stretch/>
        </p:blipFill>
        <p:spPr bwMode="auto">
          <a:xfrm>
            <a:off x="2260314" y="1428750"/>
            <a:ext cx="4900773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09" y="0"/>
            <a:ext cx="487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381000" y="0"/>
            <a:ext cx="3566809" cy="6858000"/>
            <a:chOff x="0" y="76200"/>
            <a:chExt cx="4191000" cy="8058150"/>
          </a:xfrm>
        </p:grpSpPr>
        <p:pic>
          <p:nvPicPr>
            <p:cNvPr id="798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200"/>
              <a:ext cx="2095500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0" y="76200"/>
              <a:ext cx="2095500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62250"/>
              <a:ext cx="2095500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0" y="2762250"/>
              <a:ext cx="2095500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48300"/>
              <a:ext cx="2095500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7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0" y="5448300"/>
              <a:ext cx="2095500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008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 Questions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altLang="zh-CN" dirty="0" smtClean="0"/>
              <a:t>Customers are analyzed based solely on purchasing records.</a:t>
            </a:r>
          </a:p>
          <a:p>
            <a:pPr lvl="1" algn="just">
              <a:lnSpc>
                <a:spcPct val="160000"/>
              </a:lnSpc>
            </a:pPr>
            <a:r>
              <a:rPr lang="en-US" altLang="zh-CN" dirty="0" smtClean="0"/>
              <a:t>More dimensions are to be added.</a:t>
            </a:r>
          </a:p>
          <a:p>
            <a:pPr lvl="1" algn="just">
              <a:lnSpc>
                <a:spcPct val="160000"/>
              </a:lnSpc>
            </a:pPr>
            <a:r>
              <a:rPr lang="en-US" altLang="zh-CN" dirty="0" smtClean="0"/>
              <a:t>Just image how to recommend something to your friend …</a:t>
            </a:r>
          </a:p>
          <a:p>
            <a:pPr algn="just">
              <a:lnSpc>
                <a:spcPct val="160000"/>
              </a:lnSpc>
            </a:pPr>
            <a:endParaRPr lang="en-US" altLang="zh-CN" dirty="0" smtClean="0"/>
          </a:p>
          <a:p>
            <a:pPr algn="just">
              <a:lnSpc>
                <a:spcPct val="160000"/>
              </a:lnSpc>
            </a:pPr>
            <a:r>
              <a:rPr lang="en-US" altLang="zh-CN" dirty="0" smtClean="0"/>
              <a:t>People have different </a:t>
            </a:r>
            <a:r>
              <a:rPr lang="en-US" altLang="zh-CN" dirty="0" smtClean="0">
                <a:solidFill>
                  <a:srgbClr val="FF0000"/>
                </a:solidFill>
              </a:rPr>
              <a:t>personalities</a:t>
            </a:r>
            <a:r>
              <a:rPr lang="en-US" altLang="zh-CN" dirty="0" smtClean="0"/>
              <a:t>.</a:t>
            </a:r>
          </a:p>
          <a:p>
            <a:pPr lvl="1" algn="just">
              <a:lnSpc>
                <a:spcPct val="160000"/>
              </a:lnSpc>
            </a:pPr>
            <a:r>
              <a:rPr lang="en-US" altLang="zh-CN" dirty="0" smtClean="0"/>
              <a:t>Different strategies may be required.</a:t>
            </a:r>
          </a:p>
          <a:p>
            <a:pPr lvl="1" algn="just">
              <a:lnSpc>
                <a:spcPct val="160000"/>
              </a:lnSpc>
            </a:pPr>
            <a:r>
              <a:rPr lang="en-US" altLang="zh-CN" dirty="0" smtClean="0"/>
              <a:t>Selling insurance: Emotional vs. Mature </a:t>
            </a:r>
          </a:p>
          <a:p>
            <a:pPr>
              <a:lnSpc>
                <a:spcPct val="160000"/>
              </a:lnSpc>
            </a:pPr>
            <a:endParaRPr lang="en-US" altLang="zh-CN" dirty="0"/>
          </a:p>
          <a:p>
            <a:pPr>
              <a:lnSpc>
                <a:spcPct val="160000"/>
              </a:lnSpc>
            </a:pPr>
            <a:r>
              <a:rPr lang="en-US" altLang="zh-CN" dirty="0" smtClean="0"/>
              <a:t>People buy things for different </a:t>
            </a:r>
            <a:r>
              <a:rPr lang="en-US" altLang="zh-CN" dirty="0" smtClean="0">
                <a:solidFill>
                  <a:srgbClr val="FF0000"/>
                </a:solidFill>
              </a:rPr>
              <a:t>reasons</a:t>
            </a:r>
            <a:r>
              <a:rPr lang="en-US" altLang="zh-CN" dirty="0" smtClean="0"/>
              <a:t>.</a:t>
            </a:r>
          </a:p>
          <a:p>
            <a:pPr lvl="1">
              <a:lnSpc>
                <a:spcPct val="160000"/>
              </a:lnSpc>
            </a:pPr>
            <a:r>
              <a:rPr lang="en-US" altLang="zh-CN" dirty="0" smtClean="0"/>
              <a:t>Impulse Buying vs. Planned Buying</a:t>
            </a:r>
          </a:p>
          <a:p>
            <a:pPr lvl="1">
              <a:lnSpc>
                <a:spcPct val="160000"/>
              </a:lnSpc>
            </a:pPr>
            <a:r>
              <a:rPr lang="en-US" altLang="zh-CN" dirty="0" smtClean="0"/>
              <a:t>Time Variant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  <p:pic>
        <p:nvPicPr>
          <p:cNvPr id="79874" name="Picture 2" descr="http://preview.cutcaster.com/cutcaster-vector-801179501-Business-person-good-better-best-achievem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24" y="2971800"/>
            <a:ext cx="1138276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799"/>
            <a:ext cx="1142407" cy="14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7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25780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3500" dirty="0" smtClean="0"/>
              <a:t>P. </a:t>
            </a:r>
            <a:r>
              <a:rPr lang="en-US" sz="3500" dirty="0" err="1" smtClean="0"/>
              <a:t>Resnick</a:t>
            </a:r>
            <a:r>
              <a:rPr lang="en-US" sz="3500" dirty="0" smtClean="0"/>
              <a:t>, N. </a:t>
            </a:r>
            <a:r>
              <a:rPr lang="en-US" sz="3500" dirty="0" err="1" smtClean="0"/>
              <a:t>Iacovou</a:t>
            </a:r>
            <a:r>
              <a:rPr lang="en-US" sz="3500" dirty="0" smtClean="0"/>
              <a:t>, M. </a:t>
            </a:r>
            <a:r>
              <a:rPr lang="en-US" sz="3500" dirty="0" err="1" smtClean="0"/>
              <a:t>Suchak</a:t>
            </a:r>
            <a:r>
              <a:rPr lang="en-US" sz="3500" dirty="0" smtClean="0"/>
              <a:t>, P. Bergstrom, and J. </a:t>
            </a:r>
            <a:r>
              <a:rPr lang="en-US" sz="3500" dirty="0" err="1" smtClean="0"/>
              <a:t>Riedl</a:t>
            </a:r>
            <a:r>
              <a:rPr lang="en-US" sz="3500" dirty="0" smtClean="0"/>
              <a:t>, “</a:t>
            </a:r>
            <a:r>
              <a:rPr lang="en-US" sz="3500" dirty="0" err="1" smtClean="0"/>
              <a:t>Grouplens</a:t>
            </a:r>
            <a:r>
              <a:rPr lang="en-US" sz="3500" dirty="0" smtClean="0"/>
              <a:t>: an Open Architecture for Collaborative Filtering of Netnews”, in Proceedings of the ACM Conference on Computer Supported Cooperative Work, pp. 175–186, 1994.</a:t>
            </a:r>
          </a:p>
          <a:p>
            <a:pPr algn="just">
              <a:lnSpc>
                <a:spcPct val="120000"/>
              </a:lnSpc>
            </a:pPr>
            <a:endParaRPr lang="en-US" sz="2500" dirty="0" smtClean="0"/>
          </a:p>
          <a:p>
            <a:pPr algn="just">
              <a:lnSpc>
                <a:spcPct val="120000"/>
              </a:lnSpc>
            </a:pPr>
            <a:r>
              <a:rPr lang="en-US" sz="3500" dirty="0" smtClean="0"/>
              <a:t>D. </a:t>
            </a:r>
            <a:r>
              <a:rPr lang="en-US" sz="3500" dirty="0" err="1" smtClean="0"/>
              <a:t>Billsus</a:t>
            </a:r>
            <a:r>
              <a:rPr lang="en-US" sz="3500" dirty="0" smtClean="0"/>
              <a:t> and M. </a:t>
            </a:r>
            <a:r>
              <a:rPr lang="en-US" sz="3500" dirty="0" err="1" smtClean="0"/>
              <a:t>Pazzani</a:t>
            </a:r>
            <a:r>
              <a:rPr lang="en-US" sz="3500" dirty="0" smtClean="0"/>
              <a:t>, “Learning Collaborative Information Filters”, in Proceedings of the 15th International Conference on Machine Learning, pp. 46-54, 1998.</a:t>
            </a:r>
          </a:p>
          <a:p>
            <a:pPr algn="just">
              <a:lnSpc>
                <a:spcPct val="120000"/>
              </a:lnSpc>
            </a:pPr>
            <a:endParaRPr lang="en-US" sz="2500" dirty="0" smtClean="0"/>
          </a:p>
          <a:p>
            <a:pPr algn="just">
              <a:lnSpc>
                <a:spcPct val="120000"/>
              </a:lnSpc>
            </a:pPr>
            <a:r>
              <a:rPr lang="en-US" sz="3500" dirty="0" smtClean="0"/>
              <a:t>B. </a:t>
            </a:r>
            <a:r>
              <a:rPr lang="en-US" sz="3500" dirty="0" err="1" smtClean="0"/>
              <a:t>Sarwar</a:t>
            </a:r>
            <a:r>
              <a:rPr lang="en-US" sz="3500" dirty="0" smtClean="0"/>
              <a:t>, G. </a:t>
            </a:r>
            <a:r>
              <a:rPr lang="en-US" sz="3500" dirty="0" err="1" smtClean="0"/>
              <a:t>Karypis</a:t>
            </a:r>
            <a:r>
              <a:rPr lang="en-US" sz="3500" dirty="0" smtClean="0"/>
              <a:t>, J. </a:t>
            </a:r>
            <a:r>
              <a:rPr lang="en-US" sz="3500" dirty="0" err="1" smtClean="0"/>
              <a:t>Konstan</a:t>
            </a:r>
            <a:r>
              <a:rPr lang="en-US" sz="3500" dirty="0" smtClean="0"/>
              <a:t>, and J. </a:t>
            </a:r>
            <a:r>
              <a:rPr lang="en-US" sz="3500" dirty="0" err="1" smtClean="0"/>
              <a:t>Riedl</a:t>
            </a:r>
            <a:r>
              <a:rPr lang="en-US" sz="3500" dirty="0" smtClean="0"/>
              <a:t>, “Item-Based Collaborative Filtering Recommendation Algorithms”, in Proceedings of the 10th international Conference on World Wide Web, pp. 285-295, 2001.</a:t>
            </a:r>
          </a:p>
          <a:p>
            <a:pPr algn="just">
              <a:lnSpc>
                <a:spcPct val="120000"/>
              </a:lnSpc>
            </a:pPr>
            <a:endParaRPr lang="en-US" sz="2500" dirty="0" smtClean="0"/>
          </a:p>
          <a:p>
            <a:pPr algn="just">
              <a:lnSpc>
                <a:spcPct val="120000"/>
              </a:lnSpc>
            </a:pPr>
            <a:r>
              <a:rPr lang="en-US" sz="3500" dirty="0" smtClean="0"/>
              <a:t>X. Su and T. </a:t>
            </a:r>
            <a:r>
              <a:rPr lang="en-US" sz="3500" dirty="0" err="1" smtClean="0"/>
              <a:t>Khoshgoftaar</a:t>
            </a:r>
            <a:r>
              <a:rPr lang="en-US" sz="3500" dirty="0" smtClean="0"/>
              <a:t>, “A Survey of Collaborative Filtering Techniques”, Advances in Artificial Intelligence, Article ID: 421425, 2009. </a:t>
            </a:r>
          </a:p>
          <a:p>
            <a:pPr algn="just">
              <a:lnSpc>
                <a:spcPct val="120000"/>
              </a:lnSpc>
            </a:pPr>
            <a:endParaRPr lang="en-US" sz="2500" dirty="0" smtClean="0"/>
          </a:p>
          <a:p>
            <a:pPr algn="just">
              <a:lnSpc>
                <a:spcPct val="120000"/>
              </a:lnSpc>
            </a:pPr>
            <a:r>
              <a:rPr lang="en-US" sz="3500" dirty="0" smtClean="0"/>
              <a:t>L. Page, S. </a:t>
            </a:r>
            <a:r>
              <a:rPr lang="en-US" sz="3500" dirty="0" err="1" smtClean="0"/>
              <a:t>Brin</a:t>
            </a:r>
            <a:r>
              <a:rPr lang="en-US" sz="3500" dirty="0" smtClean="0"/>
              <a:t>, R. </a:t>
            </a:r>
            <a:r>
              <a:rPr lang="en-US" sz="3500" dirty="0" err="1" smtClean="0"/>
              <a:t>Motwani</a:t>
            </a:r>
            <a:r>
              <a:rPr lang="en-US" sz="3500" dirty="0" smtClean="0"/>
              <a:t>, and T. </a:t>
            </a:r>
            <a:r>
              <a:rPr lang="en-US" sz="3500" dirty="0" err="1" smtClean="0"/>
              <a:t>Winograd</a:t>
            </a:r>
            <a:r>
              <a:rPr lang="en-US" sz="3500" dirty="0" smtClean="0"/>
              <a:t>, “The PageRank Citation Ranking: Bringing Order to the Web”, Technical Report, Stanford </a:t>
            </a:r>
            <a:r>
              <a:rPr lang="en-US" sz="3500" dirty="0" err="1" smtClean="0"/>
              <a:t>InfoLab</a:t>
            </a:r>
            <a:r>
              <a:rPr lang="en-US" sz="3500" dirty="0" smtClean="0"/>
              <a:t>, 1999.</a:t>
            </a:r>
          </a:p>
          <a:p>
            <a:pPr algn="just">
              <a:lnSpc>
                <a:spcPct val="120000"/>
              </a:lnSpc>
            </a:pPr>
            <a:endParaRPr lang="en-US" sz="2500" dirty="0" smtClean="0"/>
          </a:p>
          <a:p>
            <a:pPr algn="just">
              <a:lnSpc>
                <a:spcPct val="120000"/>
              </a:lnSpc>
            </a:pPr>
            <a:r>
              <a:rPr lang="en-US" sz="3500" dirty="0" smtClean="0"/>
              <a:t>S. </a:t>
            </a:r>
            <a:r>
              <a:rPr lang="en-US" sz="3500" dirty="0" err="1" smtClean="0"/>
              <a:t>Deerwester</a:t>
            </a:r>
            <a:r>
              <a:rPr lang="en-US" sz="3500" dirty="0" smtClean="0"/>
              <a:t>, S. </a:t>
            </a:r>
            <a:r>
              <a:rPr lang="en-US" sz="3500" dirty="0" err="1" smtClean="0"/>
              <a:t>Dumais</a:t>
            </a:r>
            <a:r>
              <a:rPr lang="en-US" sz="3500" dirty="0" smtClean="0"/>
              <a:t>, G. Furnas, T. </a:t>
            </a:r>
            <a:r>
              <a:rPr lang="en-US" sz="3500" dirty="0" err="1" smtClean="0"/>
              <a:t>Landauer</a:t>
            </a:r>
            <a:r>
              <a:rPr lang="en-US" sz="3500" dirty="0" smtClean="0"/>
              <a:t>, and R. </a:t>
            </a:r>
            <a:r>
              <a:rPr lang="en-US" sz="3500" dirty="0" err="1" smtClean="0"/>
              <a:t>Harshman</a:t>
            </a:r>
            <a:r>
              <a:rPr lang="en-US" sz="3500" dirty="0" smtClean="0"/>
              <a:t>, “Indexing by Latent Semantic Analysis”, JASIS, vol. 41(6), pp. 391-407, 1990.</a:t>
            </a:r>
          </a:p>
          <a:p>
            <a:pPr algn="just">
              <a:lnSpc>
                <a:spcPct val="120000"/>
              </a:lnSpc>
            </a:pPr>
            <a:endParaRPr lang="en-AU" sz="2500" dirty="0" smtClean="0"/>
          </a:p>
          <a:p>
            <a:pPr algn="just">
              <a:lnSpc>
                <a:spcPct val="120000"/>
              </a:lnSpc>
            </a:pPr>
            <a:r>
              <a:rPr lang="en-AU" sz="3500" dirty="0" smtClean="0"/>
              <a:t>E. Nathan and A. Pentland, “</a:t>
            </a:r>
            <a:r>
              <a:rPr lang="en-US" altLang="zh-CN" sz="3500" dirty="0" smtClean="0"/>
              <a:t>Reality Mining: Sensing Complex Social Systems</a:t>
            </a:r>
            <a:r>
              <a:rPr lang="en-AU" sz="3500" dirty="0" smtClean="0"/>
              <a:t>”, Personal and Ubiquitous Computing, vol. 10(4), pp. 255-268, 2006.</a:t>
            </a:r>
            <a:endParaRPr lang="en-US" sz="3500" dirty="0" smtClean="0"/>
          </a:p>
          <a:p>
            <a:pPr algn="just"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48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Review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altLang="zh-CN" dirty="0" smtClean="0"/>
              <a:t>Why do we need recommendation algorithms?</a:t>
            </a:r>
          </a:p>
          <a:p>
            <a:endParaRPr lang="en-AU" altLang="zh-CN" dirty="0" smtClean="0"/>
          </a:p>
          <a:p>
            <a:r>
              <a:rPr lang="en-AU" altLang="zh-CN" dirty="0" smtClean="0"/>
              <a:t>What does </a:t>
            </a:r>
            <a:r>
              <a:rPr lang="en-AU" altLang="zh-CN" dirty="0" err="1" smtClean="0"/>
              <a:t>tf-idf</a:t>
            </a:r>
            <a:r>
              <a:rPr lang="en-AU" altLang="zh-CN" dirty="0" smtClean="0"/>
              <a:t> stand for?</a:t>
            </a:r>
          </a:p>
          <a:p>
            <a:endParaRPr lang="en-AU" altLang="zh-CN" dirty="0" smtClean="0"/>
          </a:p>
          <a:p>
            <a:r>
              <a:rPr lang="en-AU" altLang="zh-CN" dirty="0" smtClean="0"/>
              <a:t>What is the definition of cosine similarity?</a:t>
            </a:r>
          </a:p>
          <a:p>
            <a:endParaRPr lang="en-AU" altLang="zh-CN" dirty="0" smtClean="0"/>
          </a:p>
          <a:p>
            <a:r>
              <a:rPr lang="en-AU" altLang="zh-CN" dirty="0" smtClean="0"/>
              <a:t>What are the practical issues of the vector space model?</a:t>
            </a:r>
          </a:p>
          <a:p>
            <a:endParaRPr lang="en-AU" altLang="zh-CN" dirty="0" smtClean="0"/>
          </a:p>
          <a:p>
            <a:r>
              <a:rPr lang="en-AU" altLang="zh-CN" dirty="0" smtClean="0"/>
              <a:t>What is the main procedure of Latent Semantic Analysis?</a:t>
            </a:r>
          </a:p>
          <a:p>
            <a:endParaRPr lang="en-AU" altLang="zh-CN" dirty="0" smtClean="0"/>
          </a:p>
          <a:p>
            <a:r>
              <a:rPr lang="en-AU" altLang="zh-CN" dirty="0" smtClean="0"/>
              <a:t>How is </a:t>
            </a:r>
            <a:r>
              <a:rPr lang="en-AU" altLang="zh-CN" dirty="0" err="1" smtClean="0"/>
              <a:t>PageRank</a:t>
            </a:r>
            <a:r>
              <a:rPr lang="en-AU" altLang="zh-CN" dirty="0" smtClean="0"/>
              <a:t> calculated?</a:t>
            </a:r>
          </a:p>
          <a:p>
            <a:endParaRPr lang="en-AU" altLang="zh-CN" dirty="0" smtClean="0"/>
          </a:p>
          <a:p>
            <a:r>
              <a:rPr lang="en-AU" altLang="zh-CN" dirty="0" smtClean="0"/>
              <a:t>What are the two groups of recommendation algorithms?</a:t>
            </a:r>
          </a:p>
          <a:p>
            <a:endParaRPr lang="en-AU" altLang="zh-CN" dirty="0" smtClean="0"/>
          </a:p>
          <a:p>
            <a:r>
              <a:rPr lang="en-AU" altLang="zh-CN" dirty="0" smtClean="0"/>
              <a:t>What is the core idea behind collaborative filtering?</a:t>
            </a:r>
          </a:p>
          <a:p>
            <a:endParaRPr lang="en-AU" altLang="zh-CN" dirty="0" smtClean="0"/>
          </a:p>
          <a:p>
            <a:r>
              <a:rPr lang="en-AU" altLang="zh-CN" dirty="0" smtClean="0"/>
              <a:t>What are the limitations of collaborative filtering?</a:t>
            </a:r>
          </a:p>
          <a:p>
            <a:endParaRPr lang="en-AU" altLang="zh-CN" dirty="0" smtClean="0"/>
          </a:p>
          <a:p>
            <a:endParaRPr lang="en-AU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  <p:pic>
        <p:nvPicPr>
          <p:cNvPr id="5" name="Picture 2" descr="C:\Documents and Settings\Linda\Local Settings\Temporary Internet Files\Content.IE5\OAGRPP55\MCj044151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9144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Recommendation Systems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28725"/>
            <a:ext cx="8023225" cy="448627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AU" altLang="zh-CN" dirty="0" smtClean="0"/>
              <a:t>A system that predicts a user’s rating or preference to an item.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 smtClean="0">
                <a:ea typeface="宋体" charset="-122"/>
              </a:rPr>
              <a:t>Help people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discover</a:t>
            </a:r>
            <a:r>
              <a:rPr lang="en-US" altLang="zh-CN" dirty="0" smtClean="0">
                <a:ea typeface="宋体" charset="-122"/>
              </a:rPr>
              <a:t> interesting or informative stuff that they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wouldn't</a:t>
            </a:r>
            <a:r>
              <a:rPr lang="en-US" altLang="zh-CN" dirty="0" smtClean="0">
                <a:ea typeface="宋体" charset="-122"/>
              </a:rPr>
              <a:t> have thought to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search</a:t>
            </a:r>
            <a:r>
              <a:rPr lang="en-US" altLang="zh-CN" dirty="0" smtClean="0">
                <a:ea typeface="宋体" charset="-122"/>
              </a:rPr>
              <a:t> for</a:t>
            </a:r>
            <a:r>
              <a:rPr lang="en-AU" altLang="zh-CN" dirty="0" smtClean="0"/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AU" altLang="zh-CN" dirty="0" smtClean="0"/>
              <a:t>One of the most influential applications of data mining.</a:t>
            </a:r>
          </a:p>
          <a:p>
            <a:pPr>
              <a:lnSpc>
                <a:spcPct val="120000"/>
              </a:lnSpc>
            </a:pPr>
            <a:endParaRPr lang="en-AU" altLang="zh-CN" dirty="0" smtClean="0"/>
          </a:p>
          <a:p>
            <a:pPr>
              <a:lnSpc>
                <a:spcPct val="120000"/>
              </a:lnSpc>
            </a:pPr>
            <a:r>
              <a:rPr lang="en-AU" altLang="zh-CN" dirty="0" smtClean="0"/>
              <a:t>Content-Based Filtering</a:t>
            </a:r>
          </a:p>
          <a:p>
            <a:pPr lvl="1" algn="just">
              <a:lnSpc>
                <a:spcPct val="120000"/>
              </a:lnSpc>
            </a:pPr>
            <a:r>
              <a:rPr lang="en-AU" altLang="zh-CN" dirty="0" smtClean="0"/>
              <a:t>Focuses on the characteristics of items.</a:t>
            </a:r>
          </a:p>
          <a:p>
            <a:pPr lvl="1" algn="just">
              <a:lnSpc>
                <a:spcPct val="120000"/>
              </a:lnSpc>
            </a:pPr>
            <a:r>
              <a:rPr lang="en-AU" altLang="zh-CN" dirty="0" smtClean="0"/>
              <a:t>Recommends items similar to those that a user liked in the past.</a:t>
            </a:r>
          </a:p>
          <a:p>
            <a:pPr>
              <a:lnSpc>
                <a:spcPct val="120000"/>
              </a:lnSpc>
            </a:pPr>
            <a:endParaRPr lang="en-AU" altLang="zh-CN" dirty="0" smtClean="0"/>
          </a:p>
          <a:p>
            <a:pPr>
              <a:lnSpc>
                <a:spcPct val="120000"/>
              </a:lnSpc>
            </a:pPr>
            <a:r>
              <a:rPr lang="en-AU" altLang="zh-CN" dirty="0" smtClean="0"/>
              <a:t>Collaborative Filtering</a:t>
            </a:r>
          </a:p>
          <a:p>
            <a:pPr lvl="1" algn="just">
              <a:lnSpc>
                <a:spcPct val="120000"/>
              </a:lnSpc>
            </a:pPr>
            <a:r>
              <a:rPr lang="en-AU" altLang="zh-CN" dirty="0" smtClean="0"/>
              <a:t>Predicts what users will like based on their similarity to other users.</a:t>
            </a:r>
          </a:p>
          <a:p>
            <a:pPr lvl="1" algn="just">
              <a:lnSpc>
                <a:spcPct val="120000"/>
              </a:lnSpc>
            </a:pPr>
            <a:r>
              <a:rPr lang="en-AU" altLang="zh-CN" dirty="0" smtClean="0"/>
              <a:t>Similar to asking the opinions of friends.</a:t>
            </a:r>
          </a:p>
          <a:p>
            <a:pPr lvl="1" algn="just">
              <a:lnSpc>
                <a:spcPct val="120000"/>
              </a:lnSpc>
            </a:pPr>
            <a:r>
              <a:rPr lang="en-AU" altLang="zh-CN" dirty="0" smtClean="0"/>
              <a:t>Does not rely on machine analysable contents.</a:t>
            </a:r>
          </a:p>
          <a:p>
            <a:pPr lvl="1" algn="just"/>
            <a:endParaRPr lang="en-AU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87044" name="Picture 4" descr="Amazon.com-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867400"/>
            <a:ext cx="2143125" cy="428626"/>
          </a:xfrm>
          <a:prstGeom prst="rect">
            <a:avLst/>
          </a:prstGeom>
          <a:noFill/>
        </p:spPr>
      </p:pic>
      <p:pic>
        <p:nvPicPr>
          <p:cNvPr id="6146" name="Picture 2" descr="m o v i e l e n s - helping you find the right movi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810249"/>
            <a:ext cx="2238375" cy="438151"/>
          </a:xfrm>
          <a:prstGeom prst="rect">
            <a:avLst/>
          </a:prstGeom>
          <a:noFill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3" b="19051"/>
          <a:stretch/>
        </p:blipFill>
        <p:spPr bwMode="auto">
          <a:xfrm>
            <a:off x="609600" y="5779243"/>
            <a:ext cx="2362200" cy="69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Junk Advertisement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03" y="975979"/>
            <a:ext cx="5640306" cy="458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news.newsxc.com/UploadFiles/201005/2010051316374665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5309" y="1905000"/>
            <a:ext cx="2637691" cy="2209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5791200"/>
            <a:ext cx="487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Your Trash Can Be Someone's Treasure!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Targeted Advertisement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835390880"/>
              </p:ext>
            </p:extLst>
          </p:nvPr>
        </p:nvGraphicFramePr>
        <p:xfrm>
          <a:off x="2590800" y="1143000"/>
          <a:ext cx="6477000" cy="4981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0114" name="Picture 2" descr="Admob logo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545080"/>
            <a:ext cx="1905000" cy="579120"/>
          </a:xfrm>
          <a:prstGeom prst="rect">
            <a:avLst/>
          </a:prstGeom>
          <a:noFill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876800"/>
            <a:ext cx="22288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7" name="Picture 5" descr="https://adshandy.com/images/adshand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3811496"/>
            <a:ext cx="2514600" cy="455704"/>
          </a:xfrm>
          <a:prstGeom prst="rect">
            <a:avLst/>
          </a:prstGeo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1180320"/>
            <a:ext cx="2252663" cy="83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9658A3-BF0B-42C1-ACE8-720FDD815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C9658A3-BF0B-42C1-ACE8-720FDD815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C686AD-29F4-4A09-8275-0B1341336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7C686AD-29F4-4A09-8275-0B1341336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CA7656-0CB9-4107-BDED-228E44B06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9CA7656-0CB9-4107-BDED-228E44B06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D48CE-7DE3-43A7-BEBD-C65BA771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ACD48CE-7DE3-43A7-BEBD-C65BA771C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A96DA9-8A4D-4F57-B2BE-E3E0BD924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0A96DA9-8A4D-4F57-B2BE-E3E0BD924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A07A21-79AC-44E0-9415-6E7808560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0A07A21-79AC-44E0-9415-6E7808560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5283F7-F980-4810-AB70-4E7D24A4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65283F7-F980-4810-AB70-4E7D24A4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916D02-2DD0-44C0-83DC-872AAAB8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DB916D02-2DD0-44C0-83DC-872AAAB8A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F953B2-1EEC-45C5-8772-6A7D451DF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BBF953B2-1EEC-45C5-8772-6A7D451DF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FF0516-B954-4E38-B734-B0B676F97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C2FF0516-B954-4E38-B734-B0B676F97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7C6DB3-16B0-4990-BBF1-EA5F6E03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9C7C6DB3-16B0-4990-BBF1-EA5F6E03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Mobile Advertisement Platform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3240325" cy="4495471"/>
          </a:xfrm>
          <a:prstGeom prst="rect">
            <a:avLst/>
          </a:prstGeom>
          <a:noFill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214710" cy="449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/>
              <a:t>Music Recommendation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2819400"/>
            <a:ext cx="192150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 descr="http://www.strumhollow.com/images/party-decorations/records-printed-2sid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6200" y="2743200"/>
            <a:ext cx="1828800" cy="1621536"/>
          </a:xfrm>
          <a:prstGeom prst="rect">
            <a:avLst/>
          </a:prstGeom>
          <a:noFill/>
        </p:spPr>
      </p:pic>
      <p:pic>
        <p:nvPicPr>
          <p:cNvPr id="24583" name="Picture 7" descr="http://www.do2learn.com/picturecards/images/imageschedule/listentomusic_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819400"/>
            <a:ext cx="1676400" cy="1676400"/>
          </a:xfrm>
          <a:prstGeom prst="rect">
            <a:avLst/>
          </a:prstGeom>
          <a:noFill/>
        </p:spPr>
      </p:pic>
      <p:sp>
        <p:nvSpPr>
          <p:cNvPr id="12" name="右箭头 11"/>
          <p:cNvSpPr/>
          <p:nvPr/>
        </p:nvSpPr>
        <p:spPr>
          <a:xfrm>
            <a:off x="2667000" y="3352800"/>
            <a:ext cx="1219200" cy="381000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791200" y="3352800"/>
            <a:ext cx="1219200" cy="381000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514600" y="1219200"/>
            <a:ext cx="1524000" cy="1066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AU" altLang="zh-CN" dirty="0" smtClean="0">
                <a:solidFill>
                  <a:srgbClr val="FF0000"/>
                </a:solidFill>
              </a:rPr>
              <a:t>Keywords</a:t>
            </a:r>
          </a:p>
          <a:p>
            <a:pPr algn="ctr">
              <a:lnSpc>
                <a:spcPct val="150000"/>
              </a:lnSpc>
            </a:pPr>
            <a:r>
              <a:rPr lang="en-AU" altLang="zh-CN" dirty="0" smtClean="0">
                <a:solidFill>
                  <a:srgbClr val="FF0000"/>
                </a:solidFill>
              </a:rPr>
              <a:t>Preference</a:t>
            </a:r>
          </a:p>
          <a:p>
            <a:pPr algn="ctr">
              <a:lnSpc>
                <a:spcPct val="150000"/>
              </a:lnSpc>
            </a:pPr>
            <a:r>
              <a:rPr lang="en-AU" altLang="zh-CN" dirty="0" smtClean="0">
                <a:solidFill>
                  <a:srgbClr val="FF0000"/>
                </a:solidFill>
              </a:rPr>
              <a:t>Popularity</a:t>
            </a:r>
          </a:p>
        </p:txBody>
      </p:sp>
      <p:pic>
        <p:nvPicPr>
          <p:cNvPr id="24585" name="Picture 9" descr="http://t3.gstatic.com/images?q=tbn:ANd9GcRvrFXKTFNIQ3Kt8fPlLMprRV487nafZpEgm5yiX7-tg5bznL6EO3Syx0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057400"/>
            <a:ext cx="762000" cy="749808"/>
          </a:xfrm>
          <a:prstGeom prst="rect">
            <a:avLst/>
          </a:prstGeom>
          <a:noFill/>
        </p:spPr>
      </p:pic>
      <p:sp>
        <p:nvSpPr>
          <p:cNvPr id="18" name="下箭头 17"/>
          <p:cNvSpPr/>
          <p:nvPr/>
        </p:nvSpPr>
        <p:spPr>
          <a:xfrm>
            <a:off x="3200400" y="2362200"/>
            <a:ext cx="152400" cy="1066800"/>
          </a:xfrm>
          <a:prstGeom prst="downArrow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弧形箭头 19"/>
          <p:cNvSpPr/>
          <p:nvPr/>
        </p:nvSpPr>
        <p:spPr>
          <a:xfrm rot="5400000">
            <a:off x="4305300" y="2476500"/>
            <a:ext cx="1447800" cy="4267200"/>
          </a:xfrm>
          <a:prstGeom prst="curvedLeftArrow">
            <a:avLst>
              <a:gd name="adj1" fmla="val 8413"/>
              <a:gd name="adj2" fmla="val 27734"/>
              <a:gd name="adj3" fmla="val 23749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05200" y="5486400"/>
            <a:ext cx="35052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AU" altLang="zh-CN" dirty="0" smtClean="0">
                <a:solidFill>
                  <a:srgbClr val="FF0000"/>
                </a:solidFill>
              </a:rPr>
              <a:t>Feedback (rating, like vs. dislike)</a:t>
            </a:r>
          </a:p>
        </p:txBody>
      </p:sp>
      <p:sp>
        <p:nvSpPr>
          <p:cNvPr id="23" name="矩形 22"/>
          <p:cNvSpPr/>
          <p:nvPr/>
        </p:nvSpPr>
        <p:spPr>
          <a:xfrm>
            <a:off x="5715000" y="1752600"/>
            <a:ext cx="1371600" cy="533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AU" altLang="zh-CN" dirty="0" smtClean="0">
                <a:solidFill>
                  <a:srgbClr val="FF0000"/>
                </a:solidFill>
              </a:rPr>
              <a:t>Ranking</a:t>
            </a:r>
          </a:p>
        </p:txBody>
      </p:sp>
      <p:sp>
        <p:nvSpPr>
          <p:cNvPr id="24" name="下箭头 23"/>
          <p:cNvSpPr/>
          <p:nvPr/>
        </p:nvSpPr>
        <p:spPr>
          <a:xfrm>
            <a:off x="6324600" y="2362200"/>
            <a:ext cx="152400" cy="1066800"/>
          </a:xfrm>
          <a:prstGeom prst="downArrow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http://hackdigital.com/wp-content/uploads/2010/12/ihse-music-tag-clou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3400" y="4895850"/>
            <a:ext cx="304800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17034</TotalTime>
  <Words>1678</Words>
  <Application>Microsoft Office PowerPoint</Application>
  <PresentationFormat>全屏显示(4:3)</PresentationFormat>
  <Paragraphs>385</Paragraphs>
  <Slides>49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52" baseType="lpstr">
      <vt:lpstr>sample</vt:lpstr>
      <vt:lpstr>Equation</vt:lpstr>
      <vt:lpstr>公式</vt:lpstr>
      <vt:lpstr>Recommendation Algorithms</vt:lpstr>
      <vt:lpstr>Overview</vt:lpstr>
      <vt:lpstr>PowerPoint 演示文稿</vt:lpstr>
      <vt:lpstr>Information Overload</vt:lpstr>
      <vt:lpstr>Recommendation Systems</vt:lpstr>
      <vt:lpstr>Junk Advertisement</vt:lpstr>
      <vt:lpstr>Targeted Advertisement</vt:lpstr>
      <vt:lpstr>Mobile Advertisement Platform</vt:lpstr>
      <vt:lpstr>Music Recommendation</vt:lpstr>
      <vt:lpstr>Tf-idf</vt:lpstr>
      <vt:lpstr>Tf-idf</vt:lpstr>
      <vt:lpstr>Vector Space Model</vt:lpstr>
      <vt:lpstr>Vector Space Model</vt:lpstr>
      <vt:lpstr>Latent Semantic Analysis</vt:lpstr>
      <vt:lpstr>Latent Semantic Analysis</vt:lpstr>
      <vt:lpstr>Original Matrix</vt:lpstr>
      <vt:lpstr>Decomposition</vt:lpstr>
      <vt:lpstr>Decomposition</vt:lpstr>
      <vt:lpstr>Rank K Approximation</vt:lpstr>
      <vt:lpstr>Items in 2D Space</vt:lpstr>
      <vt:lpstr>Documents in 2D Space</vt:lpstr>
      <vt:lpstr>Document Cosine Similarity</vt:lpstr>
      <vt:lpstr>Query</vt:lpstr>
      <vt:lpstr>Linked Documents</vt:lpstr>
      <vt:lpstr>PageRank</vt:lpstr>
      <vt:lpstr>PageRank</vt:lpstr>
      <vt:lpstr>PageRank</vt:lpstr>
      <vt:lpstr>Monetary Success</vt:lpstr>
      <vt:lpstr>Collaborative Filtering</vt:lpstr>
      <vt:lpstr>User-Based CF</vt:lpstr>
      <vt:lpstr>User-Based CF</vt:lpstr>
      <vt:lpstr>Item-Based CF</vt:lpstr>
      <vt:lpstr>Item-Based CF</vt:lpstr>
      <vt:lpstr>Item-Based CF</vt:lpstr>
      <vt:lpstr>Model-Based CF</vt:lpstr>
      <vt:lpstr>Model-Based CF</vt:lpstr>
      <vt:lpstr>Model-Based CF</vt:lpstr>
      <vt:lpstr>Netflix Prize</vt:lpstr>
      <vt:lpstr>KDD Cup</vt:lpstr>
      <vt:lpstr>PowerPoint 演示文稿</vt:lpstr>
      <vt:lpstr>PowerPoint 演示文稿</vt:lpstr>
      <vt:lpstr>PowerPoint 演示文稿</vt:lpstr>
      <vt:lpstr>PowerPoint 演示文稿</vt:lpstr>
      <vt:lpstr>Reality Mining</vt:lpstr>
      <vt:lpstr>Reality Mining</vt:lpstr>
      <vt:lpstr>PowerPoint 演示文稿</vt:lpstr>
      <vt:lpstr>Open Questions</vt:lpstr>
      <vt:lpstr>Reading Materials</vt:lpstr>
      <vt:lpstr>Review</vt:lpstr>
    </vt:vector>
  </TitlesOfParts>
  <Company>GuildDesign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Dr. Bo Yuan</cp:lastModifiedBy>
  <cp:revision>3861</cp:revision>
  <dcterms:created xsi:type="dcterms:W3CDTF">2004-08-26T06:30:40Z</dcterms:created>
  <dcterms:modified xsi:type="dcterms:W3CDTF">2016-05-27T09:08:14Z</dcterms:modified>
</cp:coreProperties>
</file>